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1749" r:id="rId3"/>
    <p:sldId id="1748" r:id="rId4"/>
    <p:sldId id="1751" r:id="rId5"/>
    <p:sldId id="1752" r:id="rId6"/>
    <p:sldId id="1753" r:id="rId7"/>
    <p:sldId id="1730" r:id="rId8"/>
    <p:sldId id="2814" r:id="rId9"/>
    <p:sldId id="1750" r:id="rId10"/>
    <p:sldId id="1754" r:id="rId11"/>
    <p:sldId id="1703" r:id="rId12"/>
    <p:sldId id="1756" r:id="rId13"/>
    <p:sldId id="1757" r:id="rId14"/>
    <p:sldId id="1758" r:id="rId15"/>
    <p:sldId id="1759" r:id="rId16"/>
    <p:sldId id="1760" r:id="rId17"/>
    <p:sldId id="1761" r:id="rId18"/>
    <p:sldId id="1763" r:id="rId19"/>
    <p:sldId id="1663" r:id="rId20"/>
    <p:sldId id="1664" r:id="rId21"/>
    <p:sldId id="1678" r:id="rId22"/>
    <p:sldId id="2809" r:id="rId23"/>
    <p:sldId id="1666" r:id="rId24"/>
    <p:sldId id="2810" r:id="rId25"/>
    <p:sldId id="1696" r:id="rId26"/>
    <p:sldId id="1717" r:id="rId27"/>
    <p:sldId id="1718" r:id="rId28"/>
    <p:sldId id="1719" r:id="rId29"/>
    <p:sldId id="1683" r:id="rId30"/>
    <p:sldId id="1721" r:id="rId31"/>
    <p:sldId id="1722" r:id="rId32"/>
    <p:sldId id="1728" r:id="rId33"/>
    <p:sldId id="2811" r:id="rId34"/>
    <p:sldId id="1712" r:id="rId35"/>
    <p:sldId id="2812" r:id="rId36"/>
    <p:sldId id="1740" r:id="rId37"/>
    <p:sldId id="1741" r:id="rId38"/>
    <p:sldId id="1743" r:id="rId39"/>
    <p:sldId id="1744" r:id="rId40"/>
    <p:sldId id="1745" r:id="rId41"/>
    <p:sldId id="2813" r:id="rId42"/>
    <p:sldId id="270" r:id="rId43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72" autoAdjust="0"/>
    <p:restoredTop sz="94622" autoAdjust="0"/>
  </p:normalViewPr>
  <p:slideViewPr>
    <p:cSldViewPr>
      <p:cViewPr varScale="1">
        <p:scale>
          <a:sx n="66" d="100"/>
          <a:sy n="66" d="100"/>
        </p:scale>
        <p:origin x="66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57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2021/1/8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1231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61CC93-AE3A-4F79-9CE5-59AD92A1DBB9}" type="datetimeFigureOut">
              <a:rPr lang="zh-CN" altLang="en-US" smtClean="0"/>
              <a:t>2021/1/8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AD9851-2020-48C3-9769-47FF5005DB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585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083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42038B-0C9E-47B1-ACCF-060655218586}" type="slidenum">
              <a:rPr lang="zh-CN" altLang="en-US" smtClean="0">
                <a:ea typeface="宋体" panose="02010600030101010101" pitchFamily="2" charset="-122"/>
              </a:rPr>
              <a:t>11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4300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083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42038B-0C9E-47B1-ACCF-060655218586}" type="slidenum">
              <a:rPr lang="zh-CN" altLang="en-US" smtClean="0">
                <a:ea typeface="宋体" panose="02010600030101010101" pitchFamily="2" charset="-122"/>
              </a:rPr>
              <a:t>12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8487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083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42038B-0C9E-47B1-ACCF-060655218586}" type="slidenum">
              <a:rPr lang="zh-CN" altLang="en-US" smtClean="0">
                <a:ea typeface="宋体" panose="02010600030101010101" pitchFamily="2" charset="-122"/>
              </a:rPr>
              <a:t>13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6687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幻灯片图像占位符 1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文本占位符 2"/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r>
              <a:rPr lang="en-US" altLang="zh-CN"/>
              <a:t>10</a:t>
            </a:r>
            <a:r>
              <a:rPr lang="zh-CN" altLang="en-US"/>
              <a:t>大来源专辑、</a:t>
            </a:r>
            <a:r>
              <a:rPr lang="en-US" altLang="zh-CN"/>
              <a:t>168</a:t>
            </a:r>
            <a:r>
              <a:rPr lang="zh-CN" altLang="en-US"/>
              <a:t>个学科，</a:t>
            </a:r>
          </a:p>
        </p:txBody>
      </p:sp>
    </p:spTree>
    <p:extLst>
      <p:ext uri="{BB962C8B-B14F-4D97-AF65-F5344CB8AC3E}">
        <p14:creationId xmlns:p14="http://schemas.microsoft.com/office/powerpoint/2010/main" val="2747506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D1E37E-5ECA-4AE8-A2D7-F5F853D560D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46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D1E37E-5ECA-4AE8-A2D7-F5F853D560D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593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/>
          <p:nvPr userDrawn="1"/>
        </p:nvSpPr>
        <p:spPr>
          <a:xfrm>
            <a:off x="1367367" y="8210551"/>
            <a:ext cx="863600" cy="438149"/>
          </a:xfrm>
          <a:prstGeom prst="rect">
            <a:avLst/>
          </a:prstGeom>
        </p:spPr>
        <p:txBody>
          <a:bodyPr wrap="none" lIns="162560" tIns="81280" rIns="162560" bIns="8128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57C8EEDA-DE9F-4F85-823C-DDCE68AA5482}" type="slidenum">
              <a:rPr lang="en-US" sz="1865" smtClean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  <a:t>‹#›</a:t>
            </a:fld>
            <a:endParaRPr lang="en-US" sz="1865" dirty="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3" name="TextBox 16"/>
          <p:cNvSpPr txBox="1">
            <a:spLocks noChangeArrowheads="1"/>
          </p:cNvSpPr>
          <p:nvPr userDrawn="1"/>
        </p:nvSpPr>
        <p:spPr bwMode="auto">
          <a:xfrm>
            <a:off x="804334" y="8225367"/>
            <a:ext cx="849913" cy="37965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en-US" altLang="zh-CN" sz="1865">
                <a:solidFill>
                  <a:srgbClr val="FFFFFF"/>
                </a:solidFill>
                <a:latin typeface="Bebas Neue"/>
                <a:ea typeface="Bebas Neue"/>
                <a:cs typeface="Bebas Neue"/>
              </a:rPr>
              <a:t>Slide  /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slide" Target="slide3.xml"/><Relationship Id="rId7" Type="http://schemas.openxmlformats.org/officeDocument/2006/relationships/slide" Target="slide2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5" Type="http://schemas.openxmlformats.org/officeDocument/2006/relationships/slide" Target="slide9.xml"/><Relationship Id="rId4" Type="http://schemas.openxmlformats.org/officeDocument/2006/relationships/image" Target="../media/image4.png"/><Relationship Id="rId9" Type="http://schemas.openxmlformats.org/officeDocument/2006/relationships/slide" Target="slide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794000" y="2513168"/>
            <a:ext cx="7802136" cy="106734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zh-CN" altLang="en-US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（知网研究型学习平台）</a:t>
            </a:r>
            <a:endParaRPr lang="en-US" altLang="zh-CN" sz="5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3"/>
          <p:cNvSpPr txBox="1"/>
          <p:nvPr/>
        </p:nvSpPr>
        <p:spPr>
          <a:xfrm>
            <a:off x="1727200" y="3505200"/>
            <a:ext cx="7298793" cy="1175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zh-CN" altLang="en-US" sz="6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轻松上手的使用方法</a:t>
            </a:r>
          </a:p>
        </p:txBody>
      </p:sp>
      <p:sp>
        <p:nvSpPr>
          <p:cNvPr id="7" name="文本占位符 3"/>
          <p:cNvSpPr txBox="1"/>
          <p:nvPr/>
        </p:nvSpPr>
        <p:spPr>
          <a:xfrm>
            <a:off x="1985893" y="4819537"/>
            <a:ext cx="4486925" cy="514463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3000"/>
              </a:lnSpc>
            </a:pPr>
            <a:r>
              <a:rPr lang="zh-CN" altLang="en-US" sz="2400" b="1" dirty="0">
                <a:solidFill>
                  <a:srgbClr val="2E405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中国知网 研学平台事业本部</a:t>
            </a:r>
            <a:endParaRPr lang="en-US" altLang="zh-CN" sz="2400" b="1" dirty="0">
              <a:solidFill>
                <a:srgbClr val="2E405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2"/>
          <p:cNvSpPr txBox="1"/>
          <p:nvPr/>
        </p:nvSpPr>
        <p:spPr>
          <a:xfrm>
            <a:off x="1907153" y="872928"/>
            <a:ext cx="9906000" cy="206210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800" b="1" dirty="0">
                <a:solidFill>
                  <a:srgbClr val="0070C0"/>
                </a:solidFill>
                <a:latin typeface="仿宋_GB2312" panose="02010609030101010101" charset="-122"/>
                <a:ea typeface="微软雅黑" panose="020B0503020204020204" pitchFamily="34" charset="-122"/>
              </a:rPr>
              <a:t>研学平台</a:t>
            </a:r>
            <a:endParaRPr lang="zh-CN" altLang="en-US" sz="5400" b="1" dirty="0">
              <a:solidFill>
                <a:srgbClr val="0070C0"/>
              </a:solidFill>
              <a:latin typeface="仿宋_GB2312" panose="02010609030101010101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7531" y="474033"/>
            <a:ext cx="898385" cy="89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720" y="1371600"/>
            <a:ext cx="13218559" cy="7739814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4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研读学习</a:t>
              </a:r>
            </a:p>
          </p:txBody>
        </p:sp>
        <p:sp>
          <p:nvSpPr>
            <p:cNvPr id="5" name="稻壳儿春秋广告/盗版必究        原创来源：http://chn.docer.com/works?userid=199329941#!/work_time"/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归纳管理个人素材</a:t>
              </a:r>
            </a:p>
          </p:txBody>
        </p:sp>
        <p:sp>
          <p:nvSpPr>
            <p:cNvPr id="6" name="稻壳儿春秋广告/盗版必究        原创来源：http://chn.docer.com/works?userid=199329941#!/work_time"/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 bwMode="auto">
          <a:xfrm>
            <a:off x="1346200" y="2429813"/>
            <a:ext cx="3969216" cy="1532587"/>
            <a:chOff x="8370891" y="3494257"/>
            <a:chExt cx="6121539" cy="2364125"/>
          </a:xfrm>
        </p:grpSpPr>
        <p:sp>
          <p:nvSpPr>
            <p:cNvPr id="8" name="文本框 23"/>
            <p:cNvSpPr txBox="1">
              <a:spLocks noChangeArrowheads="1"/>
            </p:cNvSpPr>
            <p:nvPr/>
          </p:nvSpPr>
          <p:spPr bwMode="auto">
            <a:xfrm>
              <a:off x="8370891" y="3494257"/>
              <a:ext cx="1410237" cy="1541314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5" dirty="0"/>
            </a:p>
          </p:txBody>
        </p:sp>
        <p:sp>
          <p:nvSpPr>
            <p:cNvPr id="9" name="矩形标注"/>
            <p:cNvSpPr/>
            <p:nvPr/>
          </p:nvSpPr>
          <p:spPr>
            <a:xfrm>
              <a:off x="10368727" y="3977677"/>
              <a:ext cx="4123703" cy="1880705"/>
            </a:xfrm>
            <a:prstGeom prst="wedgeRectCallout">
              <a:avLst>
                <a:gd name="adj1" fmla="val -63232"/>
                <a:gd name="adj2" fmla="val -38973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点击左侧的</a:t>
              </a:r>
              <a:endParaRPr lang="en-US" altLang="zh-CN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“研读学习”</a:t>
              </a:r>
              <a:endParaRPr lang="en-US" altLang="zh-CN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30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新建专题</a:t>
              </a:r>
            </a:p>
          </p:txBody>
        </p:sp>
        <p:sp>
          <p:nvSpPr>
            <p:cNvPr id="31" name="稻壳儿春秋广告/盗版必究        原创来源：http://chn.docer.com/works?userid=199329941#!/work_time"/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归纳管理个人素材</a:t>
              </a:r>
            </a:p>
          </p:txBody>
        </p:sp>
        <p:sp>
          <p:nvSpPr>
            <p:cNvPr id="34" name="稻壳儿春秋广告/盗版必究        原创来源：http://chn.docer.com/works?userid=199329941#!/work_time"/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0" y="1295400"/>
            <a:ext cx="13258800" cy="7763377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 bwMode="auto">
          <a:xfrm>
            <a:off x="3403600" y="1919835"/>
            <a:ext cx="4207108" cy="1585365"/>
            <a:chOff x="8370891" y="1806409"/>
            <a:chExt cx="6488428" cy="2445539"/>
          </a:xfrm>
        </p:grpSpPr>
        <p:sp>
          <p:nvSpPr>
            <p:cNvPr id="35" name="文本框 23"/>
            <p:cNvSpPr txBox="1">
              <a:spLocks noChangeArrowheads="1"/>
            </p:cNvSpPr>
            <p:nvPr/>
          </p:nvSpPr>
          <p:spPr bwMode="auto">
            <a:xfrm>
              <a:off x="8370891" y="3494257"/>
              <a:ext cx="1410237" cy="757691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5" dirty="0"/>
            </a:p>
          </p:txBody>
        </p:sp>
        <p:sp>
          <p:nvSpPr>
            <p:cNvPr id="36" name="矩形标注"/>
            <p:cNvSpPr/>
            <p:nvPr/>
          </p:nvSpPr>
          <p:spPr>
            <a:xfrm>
              <a:off x="10735616" y="1806409"/>
              <a:ext cx="4123703" cy="1880705"/>
            </a:xfrm>
            <a:prstGeom prst="wedgeRectCallout">
              <a:avLst>
                <a:gd name="adj1" fmla="val -64860"/>
                <a:gd name="adj2" fmla="val 47932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可以新建专题</a:t>
              </a:r>
              <a:endParaRPr lang="en-US" altLang="zh-CN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收纳文献</a:t>
              </a:r>
              <a:endParaRPr lang="en-US" altLang="zh-CN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3400" y="4038600"/>
            <a:ext cx="6129338" cy="2511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7" name="组合 36"/>
          <p:cNvGrpSpPr/>
          <p:nvPr/>
        </p:nvGrpSpPr>
        <p:grpSpPr bwMode="auto">
          <a:xfrm>
            <a:off x="6070600" y="3638471"/>
            <a:ext cx="7382109" cy="1963268"/>
            <a:chOff x="8253371" y="1379371"/>
            <a:chExt cx="11385085" cy="3028482"/>
          </a:xfrm>
        </p:grpSpPr>
        <p:sp>
          <p:nvSpPr>
            <p:cNvPr id="38" name="文本框 23"/>
            <p:cNvSpPr txBox="1">
              <a:spLocks noChangeArrowheads="1"/>
            </p:cNvSpPr>
            <p:nvPr/>
          </p:nvSpPr>
          <p:spPr bwMode="auto">
            <a:xfrm>
              <a:off x="8253371" y="3363334"/>
              <a:ext cx="7638783" cy="1044519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5" dirty="0"/>
            </a:p>
          </p:txBody>
        </p:sp>
        <p:sp>
          <p:nvSpPr>
            <p:cNvPr id="39" name="矩形标注"/>
            <p:cNvSpPr/>
            <p:nvPr/>
          </p:nvSpPr>
          <p:spPr>
            <a:xfrm>
              <a:off x="12601602" y="1379371"/>
              <a:ext cx="7036854" cy="1156093"/>
            </a:xfrm>
            <a:prstGeom prst="wedgeRectCallout">
              <a:avLst>
                <a:gd name="adj1" fmla="val -42593"/>
                <a:gd name="adj2" fmla="val 94411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输入想创建的专题名称</a:t>
              </a:r>
              <a:endParaRPr lang="en-US" altLang="zh-CN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34" y="1532972"/>
            <a:ext cx="11962443" cy="7004325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30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检索添加</a:t>
              </a:r>
            </a:p>
          </p:txBody>
        </p:sp>
        <p:sp>
          <p:nvSpPr>
            <p:cNvPr id="31" name="稻壳儿春秋广告/盗版必究        原创来源：http://chn.docer.com/works?userid=199329941#!/work_time"/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链接知网五大核心库一键添加文献</a:t>
              </a:r>
            </a:p>
          </p:txBody>
        </p:sp>
        <p:sp>
          <p:nvSpPr>
            <p:cNvPr id="34" name="稻壳儿春秋广告/盗版必究        原创来源：http://chn.docer.com/works?userid=199329941#!/work_time"/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 bwMode="auto">
          <a:xfrm>
            <a:off x="628184" y="3483614"/>
            <a:ext cx="2673816" cy="1481765"/>
            <a:chOff x="8163833" y="3494257"/>
            <a:chExt cx="4123703" cy="2285728"/>
          </a:xfrm>
        </p:grpSpPr>
        <p:sp>
          <p:nvSpPr>
            <p:cNvPr id="35" name="文本框 23"/>
            <p:cNvSpPr txBox="1">
              <a:spLocks noChangeArrowheads="1"/>
            </p:cNvSpPr>
            <p:nvPr/>
          </p:nvSpPr>
          <p:spPr bwMode="auto">
            <a:xfrm>
              <a:off x="8370891" y="3494257"/>
              <a:ext cx="3290553" cy="757691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5" dirty="0"/>
            </a:p>
          </p:txBody>
        </p:sp>
        <p:sp>
          <p:nvSpPr>
            <p:cNvPr id="36" name="矩形标注"/>
            <p:cNvSpPr/>
            <p:nvPr/>
          </p:nvSpPr>
          <p:spPr>
            <a:xfrm>
              <a:off x="8163833" y="4855929"/>
              <a:ext cx="4123703" cy="924056"/>
            </a:xfrm>
            <a:prstGeom prst="wedgeRectCallout">
              <a:avLst>
                <a:gd name="adj1" fmla="val 4623"/>
                <a:gd name="adj2" fmla="val -99867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创建好的专题</a:t>
              </a:r>
              <a:endParaRPr lang="en-US" altLang="zh-CN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 bwMode="auto">
          <a:xfrm>
            <a:off x="3937000" y="2451099"/>
            <a:ext cx="3200399" cy="2214762"/>
            <a:chOff x="5667937" y="-354281"/>
            <a:chExt cx="4935827" cy="3416431"/>
          </a:xfrm>
        </p:grpSpPr>
        <p:sp>
          <p:nvSpPr>
            <p:cNvPr id="38" name="文本框 23"/>
            <p:cNvSpPr txBox="1">
              <a:spLocks noChangeArrowheads="1"/>
            </p:cNvSpPr>
            <p:nvPr/>
          </p:nvSpPr>
          <p:spPr bwMode="auto">
            <a:xfrm>
              <a:off x="8958489" y="-354281"/>
              <a:ext cx="1527757" cy="1044519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5" dirty="0"/>
            </a:p>
          </p:txBody>
        </p:sp>
        <p:sp>
          <p:nvSpPr>
            <p:cNvPr id="39" name="矩形标注"/>
            <p:cNvSpPr/>
            <p:nvPr/>
          </p:nvSpPr>
          <p:spPr>
            <a:xfrm>
              <a:off x="5667937" y="1504570"/>
              <a:ext cx="4935827" cy="1557580"/>
            </a:xfrm>
            <a:prstGeom prst="wedgeRectCallout">
              <a:avLst>
                <a:gd name="adj1" fmla="val 31557"/>
                <a:gd name="adj2" fmla="val -80957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检索添加：链接知网五大核心库一键添加文献</a:t>
              </a: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8090" y="3581400"/>
            <a:ext cx="8301353" cy="5246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组合 6"/>
          <p:cNvGrpSpPr/>
          <p:nvPr/>
        </p:nvGrpSpPr>
        <p:grpSpPr>
          <a:xfrm>
            <a:off x="7518400" y="5867400"/>
            <a:ext cx="2971802" cy="2924728"/>
            <a:chOff x="7518400" y="5867400"/>
            <a:chExt cx="2971802" cy="2924728"/>
          </a:xfrm>
        </p:grpSpPr>
        <p:grpSp>
          <p:nvGrpSpPr>
            <p:cNvPr id="18" name="组合 17"/>
            <p:cNvGrpSpPr/>
            <p:nvPr/>
          </p:nvGrpSpPr>
          <p:grpSpPr bwMode="auto">
            <a:xfrm>
              <a:off x="7518400" y="6429928"/>
              <a:ext cx="2971802" cy="2362200"/>
              <a:chOff x="10665324" y="160827"/>
              <a:chExt cx="4583272" cy="3643865"/>
            </a:xfrm>
          </p:grpSpPr>
          <p:sp>
            <p:nvSpPr>
              <p:cNvPr id="19" name="文本框 23"/>
              <p:cNvSpPr txBox="1">
                <a:spLocks noChangeArrowheads="1"/>
              </p:cNvSpPr>
              <p:nvPr/>
            </p:nvSpPr>
            <p:spPr bwMode="auto">
              <a:xfrm>
                <a:off x="10665324" y="160827"/>
                <a:ext cx="705120" cy="3643865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  <a:prstDash val="sysDash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eaLnBrk="1" hangingPunct="1"/>
                <a:endParaRPr lang="zh-CN" altLang="en-US" sz="2985" dirty="0"/>
              </a:p>
            </p:txBody>
          </p:sp>
          <p:sp>
            <p:nvSpPr>
              <p:cNvPr id="20" name="矩形标注"/>
              <p:cNvSpPr/>
              <p:nvPr/>
            </p:nvSpPr>
            <p:spPr>
              <a:xfrm>
                <a:off x="12416501" y="586071"/>
                <a:ext cx="2832095" cy="1557580"/>
              </a:xfrm>
              <a:prstGeom prst="wedgeRectCallout">
                <a:avLst>
                  <a:gd name="adj1" fmla="val -33180"/>
                  <a:gd name="adj2" fmla="val -80957"/>
                </a:avLst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000" b="1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选择文献</a:t>
                </a:r>
                <a:endParaRPr lang="en-US" altLang="zh-CN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  <a:p>
                <a:pPr algn="ctr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000" b="1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批量添加</a:t>
                </a:r>
              </a:p>
            </p:txBody>
          </p:sp>
        </p:grpSp>
        <p:sp>
          <p:nvSpPr>
            <p:cNvPr id="21" name="文本框 23"/>
            <p:cNvSpPr txBox="1">
              <a:spLocks noChangeArrowheads="1"/>
            </p:cNvSpPr>
            <p:nvPr/>
          </p:nvSpPr>
          <p:spPr bwMode="auto">
            <a:xfrm>
              <a:off x="8686522" y="5867400"/>
              <a:ext cx="736878" cy="337091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5" dirty="0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34" y="1285922"/>
            <a:ext cx="13370960" cy="782904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30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本地上传</a:t>
              </a:r>
            </a:p>
          </p:txBody>
        </p:sp>
        <p:sp>
          <p:nvSpPr>
            <p:cNvPr id="31" name="稻壳儿春秋广告/盗版必究        原创来源：http://chn.docer.com/works?userid=199329941#!/work_time"/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本地文献可以上传，进行统一管理</a:t>
              </a:r>
            </a:p>
          </p:txBody>
        </p:sp>
        <p:sp>
          <p:nvSpPr>
            <p:cNvPr id="34" name="稻壳儿春秋广告/盗版必究        原创来源：http://chn.docer.com/works?userid=199329941#!/work_time"/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 bwMode="auto">
          <a:xfrm>
            <a:off x="5611734" y="2347204"/>
            <a:ext cx="3276600" cy="2214762"/>
            <a:chOff x="5667937" y="-354281"/>
            <a:chExt cx="5053348" cy="3416431"/>
          </a:xfrm>
        </p:grpSpPr>
        <p:sp>
          <p:nvSpPr>
            <p:cNvPr id="38" name="文本框 23"/>
            <p:cNvSpPr txBox="1">
              <a:spLocks noChangeArrowheads="1"/>
            </p:cNvSpPr>
            <p:nvPr/>
          </p:nvSpPr>
          <p:spPr bwMode="auto">
            <a:xfrm>
              <a:off x="8958489" y="-354281"/>
              <a:ext cx="1762796" cy="1044519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5" dirty="0"/>
            </a:p>
          </p:txBody>
        </p:sp>
        <p:sp>
          <p:nvSpPr>
            <p:cNvPr id="39" name="矩形标注"/>
            <p:cNvSpPr/>
            <p:nvPr/>
          </p:nvSpPr>
          <p:spPr>
            <a:xfrm>
              <a:off x="5667937" y="1504570"/>
              <a:ext cx="4935827" cy="1557580"/>
            </a:xfrm>
            <a:prstGeom prst="wedgeRectCallout">
              <a:avLst>
                <a:gd name="adj1" fmla="val 31557"/>
                <a:gd name="adj2" fmla="val -80957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电脑里的本地文献</a:t>
              </a:r>
              <a:endParaRPr lang="en-US" altLang="zh-CN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可以上传 进行统一管理</a:t>
              </a: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4800" y="3429000"/>
            <a:ext cx="6425747" cy="4874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3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文献查找及管理</a:t>
              </a:r>
            </a:p>
          </p:txBody>
        </p:sp>
        <p:sp>
          <p:nvSpPr>
            <p:cNvPr id="4" name="稻壳儿春秋广告/盗版必究        原创来源：http://chn.docer.com/works?userid=199329941#!/work_time"/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可以在研读学习页面进行专题管理，查找文献。</a:t>
              </a:r>
            </a:p>
          </p:txBody>
        </p:sp>
        <p:sp>
          <p:nvSpPr>
            <p:cNvPr id="5" name="稻壳儿春秋广告/盗版必究        原创来源：http://chn.docer.com/works?userid=199329941#!/work_time"/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621" y="1255820"/>
            <a:ext cx="13447160" cy="7873666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 bwMode="auto">
          <a:xfrm>
            <a:off x="10414001" y="3464618"/>
            <a:ext cx="1828798" cy="5450781"/>
            <a:chOff x="8488412" y="-354283"/>
            <a:chExt cx="2820470" cy="8408225"/>
          </a:xfrm>
        </p:grpSpPr>
        <p:sp>
          <p:nvSpPr>
            <p:cNvPr id="8" name="文本框 23"/>
            <p:cNvSpPr txBox="1">
              <a:spLocks noChangeArrowheads="1"/>
            </p:cNvSpPr>
            <p:nvPr/>
          </p:nvSpPr>
          <p:spPr bwMode="auto">
            <a:xfrm>
              <a:off x="9311048" y="-354283"/>
              <a:ext cx="1410237" cy="8408225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5" dirty="0"/>
            </a:p>
          </p:txBody>
        </p:sp>
        <p:sp>
          <p:nvSpPr>
            <p:cNvPr id="9" name="矩形标注"/>
            <p:cNvSpPr/>
            <p:nvPr/>
          </p:nvSpPr>
          <p:spPr>
            <a:xfrm>
              <a:off x="8488412" y="4174991"/>
              <a:ext cx="2820470" cy="1002951"/>
            </a:xfrm>
            <a:prstGeom prst="wedgeRectCallout">
              <a:avLst>
                <a:gd name="adj1" fmla="val 2192"/>
                <a:gd name="adj2" fmla="val -104396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重要度标识</a:t>
              </a:r>
            </a:p>
          </p:txBody>
        </p:sp>
      </p:grpSp>
      <p:grpSp>
        <p:nvGrpSpPr>
          <p:cNvPr id="11" name="组合 10"/>
          <p:cNvGrpSpPr/>
          <p:nvPr/>
        </p:nvGrpSpPr>
        <p:grpSpPr bwMode="auto">
          <a:xfrm>
            <a:off x="12014199" y="2590801"/>
            <a:ext cx="3142181" cy="1523998"/>
            <a:chOff x="9311047" y="-354281"/>
            <a:chExt cx="4846039" cy="2350877"/>
          </a:xfrm>
        </p:grpSpPr>
        <p:sp>
          <p:nvSpPr>
            <p:cNvPr id="12" name="文本框 23"/>
            <p:cNvSpPr txBox="1">
              <a:spLocks noChangeArrowheads="1"/>
            </p:cNvSpPr>
            <p:nvPr/>
          </p:nvSpPr>
          <p:spPr bwMode="auto">
            <a:xfrm>
              <a:off x="9311047" y="-354281"/>
              <a:ext cx="4230711" cy="705264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5" dirty="0"/>
            </a:p>
          </p:txBody>
        </p:sp>
        <p:sp>
          <p:nvSpPr>
            <p:cNvPr id="13" name="矩形标注"/>
            <p:cNvSpPr/>
            <p:nvPr/>
          </p:nvSpPr>
          <p:spPr>
            <a:xfrm>
              <a:off x="11336616" y="993645"/>
              <a:ext cx="2820470" cy="1002951"/>
            </a:xfrm>
            <a:prstGeom prst="wedgeRectCallout">
              <a:avLst>
                <a:gd name="adj1" fmla="val 2192"/>
                <a:gd name="adj2" fmla="val -104396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单篇搜索文献</a:t>
              </a:r>
            </a:p>
          </p:txBody>
        </p:sp>
      </p:grpSp>
      <p:grpSp>
        <p:nvGrpSpPr>
          <p:cNvPr id="15" name="组合 14"/>
          <p:cNvGrpSpPr/>
          <p:nvPr/>
        </p:nvGrpSpPr>
        <p:grpSpPr bwMode="auto">
          <a:xfrm>
            <a:off x="1633018" y="3200400"/>
            <a:ext cx="2227781" cy="5708925"/>
            <a:chOff x="9311047" y="-354283"/>
            <a:chExt cx="3435803" cy="8806431"/>
          </a:xfrm>
        </p:grpSpPr>
        <p:sp>
          <p:nvSpPr>
            <p:cNvPr id="16" name="文本框 23"/>
            <p:cNvSpPr txBox="1">
              <a:spLocks noChangeArrowheads="1"/>
            </p:cNvSpPr>
            <p:nvPr/>
          </p:nvSpPr>
          <p:spPr bwMode="auto">
            <a:xfrm>
              <a:off x="9311047" y="-354283"/>
              <a:ext cx="3435803" cy="8806431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5" dirty="0"/>
            </a:p>
          </p:txBody>
        </p:sp>
        <p:sp>
          <p:nvSpPr>
            <p:cNvPr id="17" name="矩形标注"/>
            <p:cNvSpPr/>
            <p:nvPr/>
          </p:nvSpPr>
          <p:spPr>
            <a:xfrm>
              <a:off x="9808859" y="5874006"/>
              <a:ext cx="2820470" cy="1002951"/>
            </a:xfrm>
            <a:prstGeom prst="wedgeRectCallout">
              <a:avLst>
                <a:gd name="adj1" fmla="val 2192"/>
                <a:gd name="adj2" fmla="val -104396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专题管理</a:t>
              </a:r>
            </a:p>
          </p:txBody>
        </p:sp>
      </p:grpSp>
      <p:grpSp>
        <p:nvGrpSpPr>
          <p:cNvPr id="18" name="组合 17"/>
          <p:cNvGrpSpPr/>
          <p:nvPr/>
        </p:nvGrpSpPr>
        <p:grpSpPr bwMode="auto">
          <a:xfrm>
            <a:off x="3936996" y="3011715"/>
            <a:ext cx="7772404" cy="1512127"/>
            <a:chOff x="9193526" y="-460641"/>
            <a:chExt cx="11987017" cy="2701242"/>
          </a:xfrm>
        </p:grpSpPr>
        <p:sp>
          <p:nvSpPr>
            <p:cNvPr id="19" name="文本框 23"/>
            <p:cNvSpPr txBox="1">
              <a:spLocks noChangeArrowheads="1"/>
            </p:cNvSpPr>
            <p:nvPr/>
          </p:nvSpPr>
          <p:spPr bwMode="auto">
            <a:xfrm>
              <a:off x="9193526" y="-460641"/>
              <a:ext cx="11987017" cy="809059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5" dirty="0"/>
            </a:p>
          </p:txBody>
        </p:sp>
        <p:sp>
          <p:nvSpPr>
            <p:cNvPr id="20" name="矩形标注"/>
            <p:cNvSpPr/>
            <p:nvPr/>
          </p:nvSpPr>
          <p:spPr>
            <a:xfrm>
              <a:off x="12131525" y="1237649"/>
              <a:ext cx="3995670" cy="1002952"/>
            </a:xfrm>
            <a:prstGeom prst="wedgeRectCallout">
              <a:avLst>
                <a:gd name="adj1" fmla="val 29643"/>
                <a:gd name="adj2" fmla="val -112152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多条件筛查文献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00000">
            <a:off x="5722091" y="1861292"/>
            <a:ext cx="4572000" cy="4572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719286" y="2667000"/>
            <a:ext cx="4577609" cy="1701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zh-CN" altLang="en-US" sz="6000" b="1" dirty="0">
                <a:solidFill>
                  <a:srgbClr val="556878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第三步</a:t>
            </a:r>
            <a:endParaRPr lang="en-US" altLang="zh-CN" sz="6000" b="1" dirty="0">
              <a:solidFill>
                <a:srgbClr val="556878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000" b="1" dirty="0">
                <a:solidFill>
                  <a:srgbClr val="556878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如何阅读文献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329" y="2514600"/>
            <a:ext cx="3327400" cy="3327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9377" y="2590800"/>
            <a:ext cx="3327400" cy="33274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3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打开文献</a:t>
              </a:r>
            </a:p>
          </p:txBody>
        </p:sp>
        <p:sp>
          <p:nvSpPr>
            <p:cNvPr id="4" name="稻壳儿春秋广告/盗版必究        原创来源：http://chn.docer.com/works?userid=199329941#!/work_time"/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方法①：知网研学专题中点开文章</a:t>
              </a:r>
            </a:p>
          </p:txBody>
        </p:sp>
        <p:sp>
          <p:nvSpPr>
            <p:cNvPr id="5" name="稻壳儿春秋广告/盗版必究        原创来源：http://chn.docer.com/works?userid=199329941#!/work_time"/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1291390"/>
            <a:ext cx="13411200" cy="785261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 bwMode="auto">
          <a:xfrm>
            <a:off x="4775200" y="5029200"/>
            <a:ext cx="5257796" cy="1399642"/>
            <a:chOff x="9193526" y="-460641"/>
            <a:chExt cx="8108854" cy="2500300"/>
          </a:xfrm>
        </p:grpSpPr>
        <p:sp>
          <p:nvSpPr>
            <p:cNvPr id="8" name="文本框 23"/>
            <p:cNvSpPr txBox="1">
              <a:spLocks noChangeArrowheads="1"/>
            </p:cNvSpPr>
            <p:nvPr/>
          </p:nvSpPr>
          <p:spPr bwMode="auto">
            <a:xfrm>
              <a:off x="9193526" y="-460641"/>
              <a:ext cx="3995670" cy="809059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5" dirty="0"/>
            </a:p>
          </p:txBody>
        </p:sp>
        <p:sp>
          <p:nvSpPr>
            <p:cNvPr id="9" name="矩形标注"/>
            <p:cNvSpPr/>
            <p:nvPr/>
          </p:nvSpPr>
          <p:spPr>
            <a:xfrm>
              <a:off x="11661440" y="1036707"/>
              <a:ext cx="5640940" cy="1002952"/>
            </a:xfrm>
            <a:prstGeom prst="wedgeRectCallout">
              <a:avLst>
                <a:gd name="adj1" fmla="val -35833"/>
                <a:gd name="adj2" fmla="val -105689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选择专题中的文献打开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0" y="1524000"/>
            <a:ext cx="13625248" cy="755464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3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打开文献</a:t>
              </a:r>
            </a:p>
          </p:txBody>
        </p:sp>
        <p:sp>
          <p:nvSpPr>
            <p:cNvPr id="4" name="稻壳儿春秋广告/盗版必究        原创来源：http://chn.docer.com/works?userid=199329941#!/work_time"/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方法②：知网首页点开的文章，点击“记笔记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”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稻壳儿春秋广告/盗版必究        原创来源：http://chn.docer.com/works?userid=199329941#!/work_time"/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 bwMode="auto">
          <a:xfrm>
            <a:off x="10718800" y="2362200"/>
            <a:ext cx="3657596" cy="1617495"/>
            <a:chOff x="6373056" y="-460641"/>
            <a:chExt cx="5640940" cy="2889470"/>
          </a:xfrm>
        </p:grpSpPr>
        <p:sp>
          <p:nvSpPr>
            <p:cNvPr id="8" name="文本框 23"/>
            <p:cNvSpPr txBox="1">
              <a:spLocks noChangeArrowheads="1"/>
            </p:cNvSpPr>
            <p:nvPr/>
          </p:nvSpPr>
          <p:spPr bwMode="auto">
            <a:xfrm>
              <a:off x="9193526" y="-460641"/>
              <a:ext cx="2467914" cy="809059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5" dirty="0"/>
            </a:p>
          </p:txBody>
        </p:sp>
        <p:sp>
          <p:nvSpPr>
            <p:cNvPr id="9" name="矩形标注"/>
            <p:cNvSpPr/>
            <p:nvPr/>
          </p:nvSpPr>
          <p:spPr>
            <a:xfrm>
              <a:off x="6373056" y="1425877"/>
              <a:ext cx="5640940" cy="1002952"/>
            </a:xfrm>
            <a:prstGeom prst="wedgeRectCallout">
              <a:avLst>
                <a:gd name="adj1" fmla="val 26667"/>
                <a:gd name="adj2" fmla="val -119907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点击“记笔记”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49" y="1163742"/>
            <a:ext cx="13104303" cy="768249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73999" y="8141188"/>
            <a:ext cx="6789928" cy="301464"/>
          </a:xfrm>
          <a:custGeom>
            <a:avLst/>
            <a:gdLst>
              <a:gd name="connsiteX0" fmla="*/ 0 w 5455892"/>
              <a:gd name="connsiteY0" fmla="*/ 0 h 242234"/>
              <a:gd name="connsiteX1" fmla="*/ 5455892 w 5455892"/>
              <a:gd name="connsiteY1" fmla="*/ 0 h 242234"/>
              <a:gd name="connsiteX2" fmla="*/ 5455892 w 5455892"/>
              <a:gd name="connsiteY2" fmla="*/ 242234 h 242234"/>
              <a:gd name="connsiteX3" fmla="*/ 0 w 5455892"/>
              <a:gd name="connsiteY3" fmla="*/ 242234 h 242234"/>
              <a:gd name="connsiteX4" fmla="*/ 0 w 5455892"/>
              <a:gd name="connsiteY4" fmla="*/ 0 h 24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5892" h="242234">
                <a:moveTo>
                  <a:pt x="0" y="0"/>
                </a:moveTo>
                <a:lnTo>
                  <a:pt x="5455892" y="0"/>
                </a:lnTo>
                <a:lnTo>
                  <a:pt x="5455892" y="242234"/>
                </a:lnTo>
                <a:lnTo>
                  <a:pt x="0" y="242234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19" name="组合 18"/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20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目录大纲</a:t>
              </a:r>
            </a:p>
          </p:txBody>
        </p:sp>
        <p:sp>
          <p:nvSpPr>
            <p:cNvPr id="21" name="稻壳儿春秋广告/盗版必究        原创来源：http://chn.docer.com/works?userid=199329941#!/work_time"/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快速了解文章内容，粗读文献</a:t>
              </a:r>
            </a:p>
          </p:txBody>
        </p:sp>
        <p:sp>
          <p:nvSpPr>
            <p:cNvPr id="22" name="稻壳儿春秋广告/盗版必究        原创来源：http://chn.docer.com/works?userid=199329941#!/work_time"/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 bwMode="auto">
          <a:xfrm>
            <a:off x="1772340" y="1905000"/>
            <a:ext cx="8459184" cy="6941235"/>
            <a:chOff x="9311047" y="-354283"/>
            <a:chExt cx="11507709" cy="8806431"/>
          </a:xfrm>
        </p:grpSpPr>
        <p:sp>
          <p:nvSpPr>
            <p:cNvPr id="24" name="文本框 23"/>
            <p:cNvSpPr txBox="1">
              <a:spLocks noChangeArrowheads="1"/>
            </p:cNvSpPr>
            <p:nvPr/>
          </p:nvSpPr>
          <p:spPr bwMode="auto">
            <a:xfrm>
              <a:off x="9311047" y="-354283"/>
              <a:ext cx="3435803" cy="8806431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5" dirty="0"/>
            </a:p>
          </p:txBody>
        </p:sp>
        <p:sp>
          <p:nvSpPr>
            <p:cNvPr id="25" name="矩形标注"/>
            <p:cNvSpPr/>
            <p:nvPr/>
          </p:nvSpPr>
          <p:spPr>
            <a:xfrm>
              <a:off x="13188757" y="3029373"/>
              <a:ext cx="7629999" cy="2126869"/>
            </a:xfrm>
            <a:prstGeom prst="wedgeRectCallout">
              <a:avLst>
                <a:gd name="adj1" fmla="val -51376"/>
                <a:gd name="adj2" fmla="val 84794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目录：浏览文献大纲和图表</a:t>
              </a:r>
            </a:p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快速了解文章内容，粗读文献</a:t>
              </a:r>
              <a:endParaRPr lang="en-US" altLang="zh-CN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点击目录，快速跳转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48" y="1468230"/>
            <a:ext cx="15173103" cy="683127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133600"/>
            <a:ext cx="5257119" cy="6091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7" name="组合 16"/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8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做笔记</a:t>
              </a:r>
            </a:p>
          </p:txBody>
        </p:sp>
        <p:sp>
          <p:nvSpPr>
            <p:cNvPr id="19" name="稻壳儿春秋广告/盗版必究        原创来源：http://chn.docer.com/works?userid=199329941#!/work_time"/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选择想要记录的片段，点击笔记即可记录信息</a:t>
              </a:r>
            </a:p>
          </p:txBody>
        </p:sp>
        <p:sp>
          <p:nvSpPr>
            <p:cNvPr id="21" name="稻壳儿春秋广告/盗版必究        原创来源：http://chn.docer.com/works?userid=199329941#!/work_time"/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2362200"/>
          </a:xfrm>
          <a:prstGeom prst="rect">
            <a:avLst/>
          </a:prstGeom>
        </p:spPr>
      </p:pic>
      <p:sp>
        <p:nvSpPr>
          <p:cNvPr id="3" name="TextBox 3">
            <a:hlinkClick r:id="rId3" action="ppaction://hlinksldjump"/>
          </p:cNvPr>
          <p:cNvSpPr txBox="1"/>
          <p:nvPr/>
        </p:nvSpPr>
        <p:spPr>
          <a:xfrm>
            <a:off x="3098800" y="3552372"/>
            <a:ext cx="4114800" cy="457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ct val="105000"/>
              </a:lnSpc>
            </a:pPr>
            <a:r>
              <a:rPr lang="zh-CN" altLang="en-US" sz="280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</a:t>
            </a:r>
            <a:r>
              <a:rPr lang="zh-CN" altLang="en-US" sz="2800" b="1" dirty="0">
                <a:solidFill>
                  <a:srgbClr val="5568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如何登录</a:t>
            </a:r>
            <a:r>
              <a:rPr lang="en-US" altLang="zh-CN" sz="2800" b="1" dirty="0">
                <a:solidFill>
                  <a:srgbClr val="5568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800" b="1" dirty="0">
                <a:solidFill>
                  <a:srgbClr val="5568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注册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5575300" y="330200"/>
            <a:ext cx="5105400" cy="1422400"/>
            <a:chOff x="6438900" y="218358"/>
            <a:chExt cx="5105400" cy="14224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37600" y="218358"/>
              <a:ext cx="508000" cy="508000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6438900" y="726358"/>
              <a:ext cx="5105400" cy="9144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ct val="120000"/>
                </a:lnSpc>
              </a:pPr>
              <a:r>
                <a:rPr lang="zh-CN" altLang="en-US" sz="4000" b="1" dirty="0">
                  <a:solidFill>
                    <a:srgbClr val="556878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目录</a:t>
              </a:r>
              <a:endParaRPr lang="en-US" altLang="zh-CN" sz="4000" b="1" dirty="0">
                <a:solidFill>
                  <a:srgbClr val="556878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2800" b="1" dirty="0">
                  <a:solidFill>
                    <a:srgbClr val="556878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（点击可跳转）</a:t>
              </a:r>
              <a:endParaRPr lang="en-US" sz="2800" b="1" dirty="0">
                <a:solidFill>
                  <a:srgbClr val="556878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7" name="TextBox 3">
            <a:hlinkClick r:id="rId5" action="ppaction://hlinksldjump"/>
          </p:cNvPr>
          <p:cNvSpPr txBox="1"/>
          <p:nvPr/>
        </p:nvSpPr>
        <p:spPr>
          <a:xfrm>
            <a:off x="3098800" y="4909458"/>
            <a:ext cx="4114800" cy="457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ct val="105000"/>
              </a:lnSpc>
            </a:pPr>
            <a:r>
              <a:rPr lang="zh-CN" altLang="en-US" sz="280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zh-CN" altLang="en-US" sz="2800" b="1" dirty="0">
                <a:solidFill>
                  <a:srgbClr val="5568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如何管理资源</a:t>
            </a:r>
          </a:p>
        </p:txBody>
      </p:sp>
      <p:sp>
        <p:nvSpPr>
          <p:cNvPr id="8" name="TextBox 3">
            <a:hlinkClick r:id="rId6" action="ppaction://hlinksldjump"/>
          </p:cNvPr>
          <p:cNvSpPr txBox="1"/>
          <p:nvPr/>
        </p:nvSpPr>
        <p:spPr>
          <a:xfrm>
            <a:off x="3098800" y="6266544"/>
            <a:ext cx="4114800" cy="457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ct val="105000"/>
              </a:lnSpc>
            </a:pPr>
            <a:r>
              <a:rPr lang="zh-CN" altLang="en-US" sz="280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</a:t>
            </a:r>
            <a:r>
              <a:rPr lang="zh-CN" altLang="en-US" sz="2800" b="1" dirty="0">
                <a:solidFill>
                  <a:srgbClr val="5568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如何阅读文献</a:t>
            </a:r>
          </a:p>
        </p:txBody>
      </p:sp>
      <p:sp>
        <p:nvSpPr>
          <p:cNvPr id="9" name="TextBox 3">
            <a:hlinkClick r:id="rId7" action="ppaction://hlinksldjump"/>
          </p:cNvPr>
          <p:cNvSpPr txBox="1"/>
          <p:nvPr/>
        </p:nvSpPr>
        <p:spPr>
          <a:xfrm>
            <a:off x="9499600" y="3552372"/>
            <a:ext cx="4114800" cy="457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ct val="105000"/>
              </a:lnSpc>
            </a:pPr>
            <a:r>
              <a:rPr lang="zh-CN" altLang="en-US" sz="280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</a:t>
            </a:r>
            <a:r>
              <a:rPr lang="zh-CN" altLang="en-US" sz="2800" b="1" dirty="0">
                <a:solidFill>
                  <a:srgbClr val="5568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如何进行创作</a:t>
            </a:r>
          </a:p>
        </p:txBody>
      </p:sp>
      <p:sp>
        <p:nvSpPr>
          <p:cNvPr id="10" name="TextBox 3">
            <a:hlinkClick r:id="rId8" action="ppaction://hlinksldjump"/>
          </p:cNvPr>
          <p:cNvSpPr txBox="1"/>
          <p:nvPr/>
        </p:nvSpPr>
        <p:spPr>
          <a:xfrm>
            <a:off x="9499600" y="4909458"/>
            <a:ext cx="4114800" cy="457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ct val="105000"/>
              </a:lnSpc>
            </a:pPr>
            <a:r>
              <a:rPr lang="zh-CN" altLang="en-US" sz="280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五、</a:t>
            </a:r>
            <a:r>
              <a:rPr lang="zh-CN" altLang="en-US" sz="2800" b="1" dirty="0">
                <a:solidFill>
                  <a:srgbClr val="5568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如何在线投稿</a:t>
            </a:r>
          </a:p>
        </p:txBody>
      </p:sp>
      <p:sp>
        <p:nvSpPr>
          <p:cNvPr id="11" name="TextBox 3">
            <a:hlinkClick r:id="rId9" action="ppaction://hlinksldjump"/>
          </p:cNvPr>
          <p:cNvSpPr txBox="1"/>
          <p:nvPr/>
        </p:nvSpPr>
        <p:spPr>
          <a:xfrm>
            <a:off x="9499600" y="6266544"/>
            <a:ext cx="4114800" cy="457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ct val="105000"/>
              </a:lnSpc>
            </a:pPr>
            <a:r>
              <a:rPr lang="zh-CN" altLang="en-US" sz="280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六、</a:t>
            </a:r>
            <a:r>
              <a:rPr lang="zh-CN" altLang="en-US" sz="2800" b="1" dirty="0">
                <a:solidFill>
                  <a:srgbClr val="5568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如何管理个人知识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259" y="1659800"/>
            <a:ext cx="12262111" cy="7143936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4725462" y="3750124"/>
            <a:ext cx="5719548" cy="2026025"/>
          </a:xfrm>
          <a:prstGeom prst="rect">
            <a:avLst/>
          </a:prstGeom>
          <a:noFill/>
          <a:ln w="38100">
            <a:solidFill>
              <a:srgbClr val="00B0F0"/>
            </a:solidFill>
            <a:prstDash val="sysDash"/>
          </a:ln>
        </p:spPr>
        <p:style>
          <a:lnRef idx="2">
            <a:srgbClr val="C15011">
              <a:shade val="50000"/>
            </a:srgbClr>
          </a:lnRef>
          <a:fillRef idx="1">
            <a:srgbClr val="C15011"/>
          </a:fillRef>
          <a:effectRef idx="0">
            <a:srgbClr val="C15011"/>
          </a:effectRef>
          <a:fontRef idx="minor">
            <a:srgbClr val="FFFFFF"/>
          </a:fontRef>
        </p:style>
        <p:txBody>
          <a:bodyPr anchor="ctr"/>
          <a:lstStyle/>
          <a:p>
            <a:pPr algn="ctr">
              <a:defRPr/>
            </a:pPr>
            <a:endParaRPr lang="zh-CN" altLang="en-US" sz="1505" noProof="1">
              <a:ea typeface="黑体" panose="02010609060101010101" pitchFamily="49" charset="-122"/>
              <a:cs typeface="+mn-ea"/>
            </a:endParaRPr>
          </a:p>
        </p:txBody>
      </p:sp>
      <p:sp>
        <p:nvSpPr>
          <p:cNvPr id="40" name="矩形 39"/>
          <p:cNvSpPr>
            <a:spLocks noChangeArrowheads="1"/>
          </p:cNvSpPr>
          <p:nvPr/>
        </p:nvSpPr>
        <p:spPr bwMode="auto">
          <a:xfrm>
            <a:off x="1705878" y="6277877"/>
            <a:ext cx="4415209" cy="16890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</a:rPr>
              <a:t>重要的句子、图表、素材</a:t>
            </a:r>
            <a:endParaRPr lang="en-US" altLang="zh-CN" sz="2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</a:endParaRPr>
          </a:p>
          <a:p>
            <a:pPr algn="ctr"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</a:rPr>
              <a:t>一键添加至素材库</a:t>
            </a:r>
            <a:endParaRPr lang="en-US" altLang="zh-CN" sz="2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</a:endParaRPr>
          </a:p>
          <a:p>
            <a:pPr algn="ctr"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</a:rPr>
              <a:t>方便写论文时引用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010" y="1656768"/>
            <a:ext cx="3981261" cy="7129752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10815617" y="2029833"/>
            <a:ext cx="3610655" cy="1720288"/>
          </a:xfrm>
          <a:prstGeom prst="rect">
            <a:avLst/>
          </a:prstGeom>
          <a:noFill/>
          <a:ln w="38100">
            <a:solidFill>
              <a:srgbClr val="00B0F0"/>
            </a:solidFill>
            <a:prstDash val="dash"/>
          </a:ln>
        </p:spPr>
        <p:style>
          <a:lnRef idx="2">
            <a:srgbClr val="C15011">
              <a:shade val="50000"/>
            </a:srgbClr>
          </a:lnRef>
          <a:fillRef idx="1">
            <a:srgbClr val="C15011"/>
          </a:fillRef>
          <a:effectRef idx="0">
            <a:srgbClr val="C15011"/>
          </a:effectRef>
          <a:fontRef idx="minor">
            <a:srgbClr val="FFFFFF"/>
          </a:fontRef>
        </p:style>
        <p:txBody>
          <a:bodyPr anchor="ctr"/>
          <a:lstStyle/>
          <a:p>
            <a:pPr algn="ctr">
              <a:defRPr/>
            </a:pPr>
            <a:endParaRPr lang="zh-CN" altLang="en-US" sz="1505" noProof="1">
              <a:ea typeface="黑体" panose="02010609060101010101" pitchFamily="49" charset="-122"/>
              <a:cs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4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记录文摘</a:t>
              </a:r>
            </a:p>
          </p:txBody>
        </p:sp>
        <p:sp>
          <p:nvSpPr>
            <p:cNvPr id="15" name="稻壳儿春秋广告/盗版必究        原创来源：http://chn.docer.com/works?userid=199329941#!/work_time"/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选择想要摘录的片段，点击文摘，即可放入文摘库保存</a:t>
              </a:r>
            </a:p>
          </p:txBody>
        </p:sp>
        <p:sp>
          <p:nvSpPr>
            <p:cNvPr id="16" name="稻壳儿春秋广告/盗版必究        原创来源：http://chn.docer.com/works?userid=199329941#!/work_time"/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  <p:bldP spid="40" grpId="0" animBg="1"/>
      <p:bldP spid="41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848" y="1461461"/>
            <a:ext cx="13104303" cy="768249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904" y="1866772"/>
            <a:ext cx="7438419" cy="5636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组合 15"/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7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笔记汇编</a:t>
              </a:r>
            </a:p>
          </p:txBody>
        </p:sp>
        <p:sp>
          <p:nvSpPr>
            <p:cNvPr id="18" name="稻壳儿春秋广告/盗版必究        原创来源：http://chn.docer.com/works?userid=199329941#!/work_time"/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单篇文章所有笔记，一键汇编成文档，进行编辑</a:t>
              </a:r>
            </a:p>
          </p:txBody>
        </p:sp>
        <p:sp>
          <p:nvSpPr>
            <p:cNvPr id="19" name="稻壳儿春秋广告/盗版必究        原创来源：http://chn.docer.com/works?userid=199329941#!/work_time"/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1194" y="2503482"/>
            <a:ext cx="8749023" cy="5028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组合 2"/>
          <p:cNvGrpSpPr/>
          <p:nvPr/>
        </p:nvGrpSpPr>
        <p:grpSpPr>
          <a:xfrm>
            <a:off x="965200" y="3479816"/>
            <a:ext cx="2613695" cy="2184366"/>
            <a:chOff x="1018505" y="3505201"/>
            <a:chExt cx="2613695" cy="2184366"/>
          </a:xfrm>
        </p:grpSpPr>
        <p:grpSp>
          <p:nvGrpSpPr>
            <p:cNvPr id="23" name="组合 22"/>
            <p:cNvGrpSpPr/>
            <p:nvPr/>
          </p:nvGrpSpPr>
          <p:grpSpPr bwMode="auto">
            <a:xfrm>
              <a:off x="1018505" y="3505201"/>
              <a:ext cx="2385097" cy="1347520"/>
              <a:chOff x="5750143" y="-460639"/>
              <a:chExt cx="3678423" cy="2407190"/>
            </a:xfrm>
          </p:grpSpPr>
          <p:sp>
            <p:nvSpPr>
              <p:cNvPr id="24" name="文本框 23"/>
              <p:cNvSpPr txBox="1">
                <a:spLocks noChangeArrowheads="1"/>
              </p:cNvSpPr>
              <p:nvPr/>
            </p:nvSpPr>
            <p:spPr bwMode="auto">
              <a:xfrm>
                <a:off x="8840967" y="-460639"/>
                <a:ext cx="587599" cy="362936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  <a:prstDash val="sysDash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eaLnBrk="1" hangingPunct="1"/>
                <a:endParaRPr lang="zh-CN" altLang="en-US" sz="2985" dirty="0"/>
              </a:p>
            </p:txBody>
          </p:sp>
          <p:sp>
            <p:nvSpPr>
              <p:cNvPr id="25" name="矩形标注"/>
              <p:cNvSpPr/>
              <p:nvPr/>
            </p:nvSpPr>
            <p:spPr>
              <a:xfrm>
                <a:off x="5750143" y="943599"/>
                <a:ext cx="2937993" cy="1002952"/>
              </a:xfrm>
              <a:prstGeom prst="wedgeRectCallout">
                <a:avLst>
                  <a:gd name="adj1" fmla="val 50643"/>
                  <a:gd name="adj2" fmla="val 107588"/>
                </a:avLst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000" b="1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笔记</a:t>
                </a:r>
                <a:r>
                  <a:rPr lang="en-US" altLang="zh-CN" sz="2000" b="1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+</a:t>
                </a:r>
                <a:r>
                  <a:rPr lang="zh-CN" altLang="en-US" sz="2000" b="1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原文</a:t>
                </a:r>
              </a:p>
            </p:txBody>
          </p:sp>
        </p:grpSp>
        <p:sp>
          <p:nvSpPr>
            <p:cNvPr id="26" name="文本框 25"/>
            <p:cNvSpPr txBox="1">
              <a:spLocks noChangeArrowheads="1"/>
            </p:cNvSpPr>
            <p:nvPr/>
          </p:nvSpPr>
          <p:spPr bwMode="auto">
            <a:xfrm>
              <a:off x="3022602" y="5486400"/>
              <a:ext cx="609598" cy="203167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5" dirty="0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0795000" y="152400"/>
            <a:ext cx="3813213" cy="1673791"/>
            <a:chOff x="10795000" y="152400"/>
            <a:chExt cx="3813213" cy="1673791"/>
          </a:xfrm>
        </p:grpSpPr>
        <p:sp>
          <p:nvSpPr>
            <p:cNvPr id="13" name="矩形 12"/>
            <p:cNvSpPr/>
            <p:nvPr/>
          </p:nvSpPr>
          <p:spPr>
            <a:xfrm>
              <a:off x="13502216" y="1432350"/>
              <a:ext cx="1105997" cy="393841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endParaRPr lang="zh-CN" altLang="en-US" sz="1825" noProof="1">
                <a:solidFill>
                  <a:srgbClr val="FFFFFF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27" name="矩形标注"/>
            <p:cNvSpPr/>
            <p:nvPr/>
          </p:nvSpPr>
          <p:spPr bwMode="auto">
            <a:xfrm>
              <a:off x="10795000" y="152400"/>
              <a:ext cx="2822613" cy="1010499"/>
            </a:xfrm>
            <a:prstGeom prst="wedgeRectCallout">
              <a:avLst>
                <a:gd name="adj1" fmla="val 61699"/>
                <a:gd name="adj2" fmla="val 60907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本文所有笔记</a:t>
              </a:r>
              <a:endParaRPr lang="en-US" altLang="zh-CN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一键汇编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7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图片记录</a:t>
              </a:r>
            </a:p>
          </p:txBody>
        </p:sp>
        <p:sp>
          <p:nvSpPr>
            <p:cNvPr id="18" name="稻壳儿春秋广告/盗版必究        原创来源：http://chn.docer.com/works?userid=199329941#!/work_time"/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文章内的图片、表格，可以摘录，在上面标记</a:t>
              </a:r>
            </a:p>
          </p:txBody>
        </p:sp>
        <p:sp>
          <p:nvSpPr>
            <p:cNvPr id="19" name="稻壳儿春秋广告/盗版必究        原创来源：http://chn.docer.com/works?userid=199329941#!/work_time"/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3800" y="1524000"/>
            <a:ext cx="13623204" cy="7325235"/>
          </a:xfrm>
          <a:prstGeom prst="rect">
            <a:avLst/>
          </a:prstGeom>
        </p:spPr>
      </p:pic>
      <p:sp>
        <p:nvSpPr>
          <p:cNvPr id="22" name="矩形标注 13"/>
          <p:cNvSpPr/>
          <p:nvPr/>
        </p:nvSpPr>
        <p:spPr>
          <a:xfrm>
            <a:off x="10879099" y="4191000"/>
            <a:ext cx="3192501" cy="1371600"/>
          </a:xfrm>
          <a:prstGeom prst="wedgeRectCallout">
            <a:avLst>
              <a:gd name="adj1" fmla="val -55258"/>
              <a:gd name="adj2" fmla="val 9779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2000" b="1" noProof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文中图片</a:t>
            </a:r>
            <a:r>
              <a:rPr lang="en-US" altLang="zh-CN" sz="2000" b="1" noProof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/</a:t>
            </a:r>
            <a:r>
              <a:rPr lang="zh-CN" altLang="en-US" sz="2000" b="1" noProof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表格</a:t>
            </a:r>
            <a:endParaRPr lang="en-US" altLang="zh-CN" sz="2000" b="1" noProof="1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sz="2000" b="1" noProof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高清浏览做标记</a:t>
            </a:r>
          </a:p>
        </p:txBody>
      </p:sp>
      <p:sp>
        <p:nvSpPr>
          <p:cNvPr id="28" name="矩形 27"/>
          <p:cNvSpPr/>
          <p:nvPr/>
        </p:nvSpPr>
        <p:spPr>
          <a:xfrm>
            <a:off x="4341664" y="5041336"/>
            <a:ext cx="6321777" cy="37072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70" noProof="1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8" grpId="0" bldLvl="0" animBg="1"/>
      <p:bldP spid="2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117" y="1437682"/>
            <a:ext cx="12643556" cy="7412377"/>
          </a:xfrm>
          <a:prstGeom prst="rect">
            <a:avLst/>
          </a:prstGeom>
        </p:spPr>
      </p:pic>
      <p:sp>
        <p:nvSpPr>
          <p:cNvPr id="76" name="矩形标注 75"/>
          <p:cNvSpPr/>
          <p:nvPr/>
        </p:nvSpPr>
        <p:spPr>
          <a:xfrm>
            <a:off x="9042400" y="229781"/>
            <a:ext cx="3004510" cy="1327647"/>
          </a:xfrm>
          <a:prstGeom prst="wedgeRectCallout">
            <a:avLst>
              <a:gd name="adj1" fmla="val 68849"/>
              <a:gd name="adj2" fmla="val 38645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2105" b="1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参考文献列表</a:t>
            </a:r>
            <a:endParaRPr lang="en-US" altLang="zh-CN" sz="2105" b="1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sz="2105" b="1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直接点击即可阅读</a:t>
            </a:r>
          </a:p>
        </p:txBody>
      </p:sp>
      <p:sp>
        <p:nvSpPr>
          <p:cNvPr id="17" name="矩形 16"/>
          <p:cNvSpPr/>
          <p:nvPr/>
        </p:nvSpPr>
        <p:spPr>
          <a:xfrm>
            <a:off x="12547600" y="1804097"/>
            <a:ext cx="1066800" cy="405704"/>
          </a:xfrm>
          <a:prstGeom prst="rect">
            <a:avLst/>
          </a:pr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rgbClr val="C15011">
              <a:shade val="50000"/>
            </a:srgbClr>
          </a:lnRef>
          <a:fillRef idx="1">
            <a:srgbClr val="C15011"/>
          </a:fillRef>
          <a:effectRef idx="0">
            <a:srgbClr val="C15011"/>
          </a:effectRef>
          <a:fontRef idx="minor">
            <a:srgbClr val="FFFFFF"/>
          </a:fontRef>
        </p:style>
        <p:txBody>
          <a:bodyPr anchor="ctr"/>
          <a:lstStyle/>
          <a:p>
            <a:pPr algn="ctr">
              <a:defRPr/>
            </a:pPr>
            <a:endParaRPr lang="zh-CN" altLang="en-US" sz="1505" noProof="1">
              <a:ea typeface="黑体" panose="02010609060101010101" pitchFamily="49" charset="-122"/>
              <a:cs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48678" y="1698984"/>
            <a:ext cx="6633549" cy="7128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矩形 21"/>
          <p:cNvSpPr/>
          <p:nvPr/>
        </p:nvSpPr>
        <p:spPr>
          <a:xfrm>
            <a:off x="4695269" y="7238374"/>
            <a:ext cx="6140365" cy="853841"/>
          </a:xfrm>
          <a:prstGeom prst="rect">
            <a:avLst/>
          </a:pr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rgbClr val="C15011">
              <a:shade val="50000"/>
            </a:srgbClr>
          </a:lnRef>
          <a:fillRef idx="1">
            <a:srgbClr val="C15011"/>
          </a:fillRef>
          <a:effectRef idx="0">
            <a:srgbClr val="C15011"/>
          </a:effectRef>
          <a:fontRef idx="minor">
            <a:srgbClr val="FFFFFF"/>
          </a:fontRef>
        </p:style>
        <p:txBody>
          <a:bodyPr anchor="ctr"/>
          <a:lstStyle/>
          <a:p>
            <a:pPr algn="ctr">
              <a:defRPr/>
            </a:pPr>
            <a:endParaRPr lang="zh-CN" altLang="en-US" sz="1505" noProof="1">
              <a:ea typeface="黑体" panose="02010609060101010101" pitchFamily="49" charset="-122"/>
              <a:cs typeface="+mn-ea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236775" y="5720101"/>
            <a:ext cx="3600821" cy="12276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zh-CN" altLang="en-US" sz="2105" b="1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在参考文献上也可以划线、</a:t>
            </a:r>
            <a:endParaRPr lang="en-US" altLang="zh-CN" sz="2105" b="1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105" b="1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做笔记、文摘等</a:t>
            </a:r>
          </a:p>
        </p:txBody>
      </p:sp>
      <p:sp>
        <p:nvSpPr>
          <p:cNvPr id="24" name="矩形 23"/>
          <p:cNvSpPr/>
          <p:nvPr/>
        </p:nvSpPr>
        <p:spPr>
          <a:xfrm>
            <a:off x="11138371" y="6077185"/>
            <a:ext cx="3612444" cy="501728"/>
          </a:xfrm>
          <a:prstGeom prst="rect">
            <a:avLst/>
          </a:pr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rgbClr val="C15011">
              <a:shade val="50000"/>
            </a:srgbClr>
          </a:lnRef>
          <a:fillRef idx="1">
            <a:srgbClr val="C15011"/>
          </a:fillRef>
          <a:effectRef idx="0">
            <a:srgbClr val="C15011"/>
          </a:effectRef>
          <a:fontRef idx="minor">
            <a:srgbClr val="FFFFFF"/>
          </a:fontRef>
        </p:style>
        <p:txBody>
          <a:bodyPr anchor="ctr"/>
          <a:lstStyle/>
          <a:p>
            <a:pPr algn="ctr">
              <a:defRPr/>
            </a:pPr>
            <a:endParaRPr lang="zh-CN" altLang="en-US" sz="1505" noProof="1">
              <a:ea typeface="黑体" panose="02010609060101010101" pitchFamily="49" charset="-122"/>
              <a:cs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5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参考文献</a:t>
              </a:r>
            </a:p>
          </p:txBody>
        </p:sp>
        <p:sp>
          <p:nvSpPr>
            <p:cNvPr id="16" name="稻壳儿春秋广告/盗版必究        原创来源：http://chn.docer.com/works?userid=199329941#!/work_time"/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直接点击即可打开参考文献</a:t>
              </a:r>
            </a:p>
          </p:txBody>
        </p:sp>
        <p:sp>
          <p:nvSpPr>
            <p:cNvPr id="25" name="稻壳儿春秋广告/盗版必究        原创来源：http://chn.docer.com/works?userid=199329941#!/work_time"/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bldLvl="0" animBg="1"/>
      <p:bldP spid="17" grpId="0" bldLvl="0" animBg="1"/>
      <p:bldP spid="22" grpId="0" bldLvl="0" animBg="1"/>
      <p:bldP spid="23" grpId="0" bldLvl="0" animBg="1"/>
      <p:bldP spid="24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00000">
            <a:off x="5722091" y="1861292"/>
            <a:ext cx="4572000" cy="4572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719286" y="2667000"/>
            <a:ext cx="4577609" cy="1701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zh-CN" altLang="en-US" sz="6000" b="1" dirty="0">
                <a:solidFill>
                  <a:srgbClr val="556878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第四步</a:t>
            </a:r>
            <a:endParaRPr lang="en-US" altLang="zh-CN" sz="6000" b="1" dirty="0">
              <a:solidFill>
                <a:srgbClr val="556878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000" b="1" dirty="0">
                <a:solidFill>
                  <a:srgbClr val="556878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如何进行创作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329" y="2514600"/>
            <a:ext cx="3327400" cy="3327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9377" y="2590800"/>
            <a:ext cx="3327400" cy="33274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003458" y="1491514"/>
            <a:ext cx="14356783" cy="6620997"/>
            <a:chOff x="350837" y="1132617"/>
            <a:chExt cx="10902182" cy="502782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50837" y="1132617"/>
              <a:ext cx="10902182" cy="502782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2637" y="2786062"/>
              <a:ext cx="2314575" cy="323850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231" y="3355628"/>
            <a:ext cx="7325235" cy="2892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组合 12"/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5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思维导图</a:t>
              </a:r>
            </a:p>
          </p:txBody>
        </p:sp>
        <p:sp>
          <p:nvSpPr>
            <p:cNvPr id="16" name="稻壳儿春秋广告/盗版必究        原创来源：http://chn.docer.com/works?userid=199329941#!/work_time"/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新建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思维导图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创建大纲，激发灵感</a:t>
              </a:r>
            </a:p>
          </p:txBody>
        </p:sp>
        <p:sp>
          <p:nvSpPr>
            <p:cNvPr id="17" name="稻壳儿春秋广告/盗版必究        原创来源：http://chn.docer.com/works?userid=199329941#!/work_time"/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 bwMode="auto">
          <a:xfrm>
            <a:off x="212420" y="3581401"/>
            <a:ext cx="3343573" cy="2683998"/>
            <a:chOff x="7341469" y="-354283"/>
            <a:chExt cx="12563275" cy="20679303"/>
          </a:xfrm>
        </p:grpSpPr>
        <p:sp>
          <p:nvSpPr>
            <p:cNvPr id="19" name="文本框 23"/>
            <p:cNvSpPr txBox="1">
              <a:spLocks noChangeArrowheads="1"/>
            </p:cNvSpPr>
            <p:nvPr/>
          </p:nvSpPr>
          <p:spPr bwMode="auto">
            <a:xfrm>
              <a:off x="9909074" y="-354283"/>
              <a:ext cx="2837776" cy="6447933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5" dirty="0"/>
            </a:p>
          </p:txBody>
        </p:sp>
        <p:sp>
          <p:nvSpPr>
            <p:cNvPr id="20" name="矩形标注"/>
            <p:cNvSpPr/>
            <p:nvPr/>
          </p:nvSpPr>
          <p:spPr>
            <a:xfrm>
              <a:off x="7341469" y="12463027"/>
              <a:ext cx="12563275" cy="7861993"/>
            </a:xfrm>
            <a:prstGeom prst="wedgeRectCallout">
              <a:avLst>
                <a:gd name="adj1" fmla="val -10397"/>
                <a:gd name="adj2" fmla="val -114352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“创作投稿”可以创建内容</a:t>
              </a:r>
            </a:p>
          </p:txBody>
        </p:sp>
      </p:grpSp>
      <p:grpSp>
        <p:nvGrpSpPr>
          <p:cNvPr id="21" name="组合 20"/>
          <p:cNvGrpSpPr/>
          <p:nvPr/>
        </p:nvGrpSpPr>
        <p:grpSpPr bwMode="auto">
          <a:xfrm>
            <a:off x="1713495" y="2209800"/>
            <a:ext cx="5652505" cy="1295399"/>
            <a:chOff x="9909071" y="-5051045"/>
            <a:chExt cx="21238947" cy="9980613"/>
          </a:xfrm>
        </p:grpSpPr>
        <p:sp>
          <p:nvSpPr>
            <p:cNvPr id="22" name="文本框 23"/>
            <p:cNvSpPr txBox="1">
              <a:spLocks noChangeArrowheads="1"/>
            </p:cNvSpPr>
            <p:nvPr/>
          </p:nvSpPr>
          <p:spPr bwMode="auto">
            <a:xfrm>
              <a:off x="9909071" y="232813"/>
              <a:ext cx="8068370" cy="4696755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5" dirty="0"/>
            </a:p>
          </p:txBody>
        </p:sp>
        <p:sp>
          <p:nvSpPr>
            <p:cNvPr id="23" name="矩形标注"/>
            <p:cNvSpPr/>
            <p:nvPr/>
          </p:nvSpPr>
          <p:spPr>
            <a:xfrm>
              <a:off x="21447913" y="-5051045"/>
              <a:ext cx="9700105" cy="7511816"/>
            </a:xfrm>
            <a:prstGeom prst="wedgeRectCallout">
              <a:avLst>
                <a:gd name="adj1" fmla="val -70302"/>
                <a:gd name="adj2" fmla="val 28598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创建思维导图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1430494"/>
            <a:ext cx="13218559" cy="7739814"/>
          </a:xfrm>
          <a:prstGeom prst="rect">
            <a:avLst/>
          </a:prstGeom>
        </p:spPr>
      </p:pic>
      <p:sp>
        <p:nvSpPr>
          <p:cNvPr id="3" name="AutoShape 2"/>
          <p:cNvSpPr>
            <a:spLocks noChangeAspect="1" noChangeArrowheads="1"/>
          </p:cNvSpPr>
          <p:nvPr/>
        </p:nvSpPr>
        <p:spPr bwMode="auto">
          <a:xfrm>
            <a:off x="7924800" y="4368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grpSp>
        <p:nvGrpSpPr>
          <p:cNvPr id="18" name="组合 17"/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9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文档创作</a:t>
              </a:r>
            </a:p>
          </p:txBody>
        </p:sp>
        <p:sp>
          <p:nvSpPr>
            <p:cNvPr id="20" name="稻壳儿春秋广告/盗版必究        原创来源：http://chn.docer.com/works?userid=199329941#!/work_time"/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新建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思维导图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创建大纲，激发灵感</a:t>
              </a:r>
            </a:p>
          </p:txBody>
        </p:sp>
        <p:sp>
          <p:nvSpPr>
            <p:cNvPr id="21" name="稻壳儿春秋广告/盗版必究        原创来源：http://chn.docer.com/works?userid=199329941#!/work_time"/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 bwMode="auto">
          <a:xfrm>
            <a:off x="2108200" y="2362201"/>
            <a:ext cx="5629573" cy="1177488"/>
            <a:chOff x="9909071" y="232821"/>
            <a:chExt cx="21152781" cy="9072149"/>
          </a:xfrm>
        </p:grpSpPr>
        <p:sp>
          <p:nvSpPr>
            <p:cNvPr id="23" name="文本框 23"/>
            <p:cNvSpPr txBox="1">
              <a:spLocks noChangeArrowheads="1"/>
            </p:cNvSpPr>
            <p:nvPr/>
          </p:nvSpPr>
          <p:spPr bwMode="auto">
            <a:xfrm>
              <a:off x="9909071" y="232821"/>
              <a:ext cx="8068369" cy="3120666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5" dirty="0"/>
            </a:p>
          </p:txBody>
        </p:sp>
        <p:sp>
          <p:nvSpPr>
            <p:cNvPr id="24" name="矩形标注"/>
            <p:cNvSpPr/>
            <p:nvPr/>
          </p:nvSpPr>
          <p:spPr>
            <a:xfrm>
              <a:off x="21361747" y="1793154"/>
              <a:ext cx="9700105" cy="7511816"/>
            </a:xfrm>
            <a:prstGeom prst="wedgeRectCallout">
              <a:avLst>
                <a:gd name="adj1" fmla="val -71426"/>
                <a:gd name="adj2" fmla="val -33183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创建文档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624564"/>
            <a:ext cx="12761360" cy="74721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3048000"/>
            <a:ext cx="7614034" cy="3675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组合 9"/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1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模板创作</a:t>
              </a:r>
            </a:p>
          </p:txBody>
        </p:sp>
        <p:sp>
          <p:nvSpPr>
            <p:cNvPr id="12" name="稻壳儿春秋广告/盗版必究        原创来源：http://chn.docer.com/works?userid=199329941#!/work_time"/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可以从本地上传模板，也可以使用思维导图生成模板</a:t>
              </a:r>
            </a:p>
          </p:txBody>
        </p:sp>
        <p:sp>
          <p:nvSpPr>
            <p:cNvPr id="13" name="稻壳儿春秋广告/盗版必究        原创来源：http://chn.docer.com/works?userid=199329941#!/work_time"/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 bwMode="auto">
          <a:xfrm>
            <a:off x="411182" y="3505200"/>
            <a:ext cx="2581573" cy="2041770"/>
            <a:chOff x="8277335" y="232821"/>
            <a:chExt cx="9700105" cy="15731151"/>
          </a:xfrm>
        </p:grpSpPr>
        <p:sp>
          <p:nvSpPr>
            <p:cNvPr id="15" name="文本框 23"/>
            <p:cNvSpPr txBox="1">
              <a:spLocks noChangeArrowheads="1"/>
            </p:cNvSpPr>
            <p:nvPr/>
          </p:nvSpPr>
          <p:spPr bwMode="auto">
            <a:xfrm>
              <a:off x="9909071" y="232821"/>
              <a:ext cx="8068369" cy="3120666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5" dirty="0"/>
            </a:p>
          </p:txBody>
        </p:sp>
        <p:sp>
          <p:nvSpPr>
            <p:cNvPr id="16" name="矩形标注"/>
            <p:cNvSpPr/>
            <p:nvPr/>
          </p:nvSpPr>
          <p:spPr>
            <a:xfrm>
              <a:off x="8277335" y="8452156"/>
              <a:ext cx="9700105" cy="7511816"/>
            </a:xfrm>
            <a:prstGeom prst="wedgeRectCallout">
              <a:avLst>
                <a:gd name="adj1" fmla="val 7286"/>
                <a:gd name="adj2" fmla="val -81565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个人模板</a:t>
              </a:r>
            </a:p>
          </p:txBody>
        </p:sp>
      </p:grpSp>
      <p:grpSp>
        <p:nvGrpSpPr>
          <p:cNvPr id="17" name="组合 16"/>
          <p:cNvGrpSpPr/>
          <p:nvPr/>
        </p:nvGrpSpPr>
        <p:grpSpPr bwMode="auto">
          <a:xfrm>
            <a:off x="3860800" y="1447800"/>
            <a:ext cx="6705600" cy="1143000"/>
            <a:chOff x="11538962" y="-12721661"/>
            <a:chExt cx="25195888" cy="8806430"/>
          </a:xfrm>
        </p:grpSpPr>
        <p:sp>
          <p:nvSpPr>
            <p:cNvPr id="18" name="文本框 23"/>
            <p:cNvSpPr txBox="1">
              <a:spLocks noChangeArrowheads="1"/>
            </p:cNvSpPr>
            <p:nvPr/>
          </p:nvSpPr>
          <p:spPr bwMode="auto">
            <a:xfrm>
              <a:off x="11538962" y="-7437803"/>
              <a:ext cx="5440021" cy="3522572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5" dirty="0"/>
            </a:p>
          </p:txBody>
        </p:sp>
        <p:sp>
          <p:nvSpPr>
            <p:cNvPr id="19" name="矩形标注"/>
            <p:cNvSpPr/>
            <p:nvPr/>
          </p:nvSpPr>
          <p:spPr>
            <a:xfrm>
              <a:off x="21484454" y="-12721661"/>
              <a:ext cx="15250396" cy="7511816"/>
            </a:xfrm>
            <a:prstGeom prst="wedgeRectCallout">
              <a:avLst>
                <a:gd name="adj1" fmla="val -73354"/>
                <a:gd name="adj2" fmla="val 21155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可以从本地上传编辑好的模板</a:t>
              </a:r>
            </a:p>
          </p:txBody>
        </p:sp>
      </p:grpSp>
      <p:grpSp>
        <p:nvGrpSpPr>
          <p:cNvPr id="20" name="组合 19"/>
          <p:cNvGrpSpPr/>
          <p:nvPr/>
        </p:nvGrpSpPr>
        <p:grpSpPr bwMode="auto">
          <a:xfrm>
            <a:off x="1041400" y="6096001"/>
            <a:ext cx="4058720" cy="1602336"/>
            <a:chOff x="2907330" y="-7437803"/>
            <a:chExt cx="15250396" cy="12345459"/>
          </a:xfrm>
        </p:grpSpPr>
        <p:sp>
          <p:nvSpPr>
            <p:cNvPr id="21" name="文本框 23"/>
            <p:cNvSpPr txBox="1">
              <a:spLocks noChangeArrowheads="1"/>
            </p:cNvSpPr>
            <p:nvPr/>
          </p:nvSpPr>
          <p:spPr bwMode="auto">
            <a:xfrm>
              <a:off x="11538962" y="-7437803"/>
              <a:ext cx="5440021" cy="3522572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5" dirty="0"/>
            </a:p>
          </p:txBody>
        </p:sp>
        <p:sp>
          <p:nvSpPr>
            <p:cNvPr id="22" name="矩形标注"/>
            <p:cNvSpPr/>
            <p:nvPr/>
          </p:nvSpPr>
          <p:spPr>
            <a:xfrm>
              <a:off x="2907330" y="-2604159"/>
              <a:ext cx="15250396" cy="7511815"/>
            </a:xfrm>
            <a:prstGeom prst="wedgeRectCallout">
              <a:avLst>
                <a:gd name="adj1" fmla="val -1832"/>
                <a:gd name="adj2" fmla="val -79332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也可以从思维导图直接生成模板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41" y="1234640"/>
            <a:ext cx="13508120" cy="790936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488042" y="2093293"/>
            <a:ext cx="2321389" cy="6756067"/>
            <a:chOff x="1116031" y="1569970"/>
            <a:chExt cx="1741042" cy="5288030"/>
          </a:xfrm>
        </p:grpSpPr>
        <p:sp>
          <p:nvSpPr>
            <p:cNvPr id="3" name="文本框 23"/>
            <p:cNvSpPr txBox="1">
              <a:spLocks noChangeArrowheads="1"/>
            </p:cNvSpPr>
            <p:nvPr/>
          </p:nvSpPr>
          <p:spPr bwMode="auto">
            <a:xfrm>
              <a:off x="1116031" y="1569970"/>
              <a:ext cx="1741042" cy="528803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3025"/>
            </a:p>
          </p:txBody>
        </p:sp>
        <p:sp>
          <p:nvSpPr>
            <p:cNvPr id="4" name="矩形标注 75"/>
            <p:cNvSpPr/>
            <p:nvPr/>
          </p:nvSpPr>
          <p:spPr>
            <a:xfrm>
              <a:off x="1355091" y="3792086"/>
              <a:ext cx="1262921" cy="493930"/>
            </a:xfrm>
            <a:prstGeom prst="wedgeRectCallout">
              <a:avLst>
                <a:gd name="adj1" fmla="val 28872"/>
                <a:gd name="adj2" fmla="val 1021"/>
              </a:avLst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490" b="1" noProof="1">
                  <a:ln w="0"/>
                  <a:solidFill>
                    <a:schemeClr val="bg1"/>
                  </a:solidFill>
                  <a:cs typeface="+mn-ea"/>
                </a:rPr>
                <a:t>文章目录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128177" y="2387933"/>
            <a:ext cx="5920064" cy="6166787"/>
            <a:chOff x="1116031" y="1569970"/>
            <a:chExt cx="1741042" cy="5288030"/>
          </a:xfrm>
        </p:grpSpPr>
        <p:sp>
          <p:nvSpPr>
            <p:cNvPr id="7" name="文本框 23"/>
            <p:cNvSpPr txBox="1">
              <a:spLocks noChangeArrowheads="1"/>
            </p:cNvSpPr>
            <p:nvPr/>
          </p:nvSpPr>
          <p:spPr bwMode="auto">
            <a:xfrm>
              <a:off x="1116031" y="1569970"/>
              <a:ext cx="1741042" cy="5288030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3025"/>
            </a:p>
          </p:txBody>
        </p:sp>
        <p:sp>
          <p:nvSpPr>
            <p:cNvPr id="8" name="矩形标注 75"/>
            <p:cNvSpPr/>
            <p:nvPr/>
          </p:nvSpPr>
          <p:spPr>
            <a:xfrm>
              <a:off x="1355091" y="5996277"/>
              <a:ext cx="1262921" cy="493930"/>
            </a:xfrm>
            <a:prstGeom prst="wedgeRectCallout">
              <a:avLst>
                <a:gd name="adj1" fmla="val 28872"/>
                <a:gd name="adj2" fmla="val 1021"/>
              </a:avLst>
            </a:prstGeom>
            <a:solidFill>
              <a:srgbClr val="9CC5FD"/>
            </a:solidFill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490" b="1" noProof="1">
                  <a:ln w="0"/>
                  <a:solidFill>
                    <a:schemeClr val="bg1"/>
                  </a:solidFill>
                  <a:cs typeface="+mn-ea"/>
                </a:rPr>
                <a:t>创作内容</a:t>
              </a:r>
              <a:endParaRPr lang="en-US" altLang="zh-CN" sz="2490" b="1" noProof="1">
                <a:ln w="0"/>
                <a:solidFill>
                  <a:schemeClr val="bg1"/>
                </a:solidFill>
                <a:cs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0539704" y="2093293"/>
            <a:ext cx="4456457" cy="6756067"/>
            <a:chOff x="1116031" y="1569970"/>
            <a:chExt cx="1741042" cy="5288030"/>
          </a:xfrm>
        </p:grpSpPr>
        <p:sp>
          <p:nvSpPr>
            <p:cNvPr id="10" name="文本框 23"/>
            <p:cNvSpPr txBox="1">
              <a:spLocks noChangeArrowheads="1"/>
            </p:cNvSpPr>
            <p:nvPr/>
          </p:nvSpPr>
          <p:spPr bwMode="auto">
            <a:xfrm>
              <a:off x="1116031" y="1569970"/>
              <a:ext cx="1741042" cy="5288030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3025"/>
            </a:p>
          </p:txBody>
        </p:sp>
        <p:sp>
          <p:nvSpPr>
            <p:cNvPr id="11" name="矩形标注 75"/>
            <p:cNvSpPr/>
            <p:nvPr/>
          </p:nvSpPr>
          <p:spPr>
            <a:xfrm>
              <a:off x="1355091" y="2503811"/>
              <a:ext cx="1262921" cy="751789"/>
            </a:xfrm>
            <a:prstGeom prst="wedgeRectCallout">
              <a:avLst>
                <a:gd name="adj1" fmla="val 28872"/>
                <a:gd name="adj2" fmla="val 1021"/>
              </a:avLst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490" noProof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+mn-ea"/>
                </a:rPr>
                <a:t>个人素材库</a:t>
              </a:r>
              <a:endParaRPr lang="en-US" altLang="zh-CN" sz="2490" noProof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</a:endParaRPr>
            </a:p>
            <a:p>
              <a:pPr algn="ctr">
                <a:defRPr/>
              </a:pPr>
              <a:r>
                <a:rPr lang="zh-CN" altLang="en-US" sz="2490" noProof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+mn-ea"/>
                </a:rPr>
                <a:t>在线实时搜索</a:t>
              </a:r>
              <a:endParaRPr lang="en-US" altLang="zh-CN" sz="2490" noProof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8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创作界面</a:t>
              </a:r>
            </a:p>
          </p:txBody>
        </p:sp>
        <p:sp>
          <p:nvSpPr>
            <p:cNvPr id="19" name="稻壳儿春秋广告/盗版必究        原创来源：http://chn.docer.com/works?userid=199329941#!/work_time"/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分为目录区、创作区、素材区</a:t>
              </a:r>
            </a:p>
          </p:txBody>
        </p:sp>
        <p:sp>
          <p:nvSpPr>
            <p:cNvPr id="20" name="稻壳儿春秋广告/盗版必究        原创来源：http://chn.docer.com/works?userid=199329941#!/work_time"/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5"/>
          <p:cNvSpPr>
            <a:spLocks noChangeArrowheads="1"/>
          </p:cNvSpPr>
          <p:nvPr/>
        </p:nvSpPr>
        <p:spPr bwMode="auto">
          <a:xfrm>
            <a:off x="8985646" y="310794"/>
            <a:ext cx="5646449" cy="869292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1990" b="1" noProof="1">
                <a:solidFill>
                  <a:srgbClr val="FFFFFF"/>
                </a:solidFill>
              </a:rPr>
              <a:t>文摘、笔记、汇编及个人网盘、知网文献内容可以直接检索利用，提高笔记和文摘的利用效率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86" y="1277620"/>
            <a:ext cx="13126909" cy="7695747"/>
          </a:xfrm>
          <a:prstGeom prst="rect">
            <a:avLst/>
          </a:prstGeom>
        </p:spPr>
      </p:pic>
      <p:sp>
        <p:nvSpPr>
          <p:cNvPr id="10" name="矩形 15"/>
          <p:cNvSpPr>
            <a:spLocks noChangeArrowheads="1"/>
          </p:cNvSpPr>
          <p:nvPr/>
        </p:nvSpPr>
        <p:spPr bwMode="auto">
          <a:xfrm>
            <a:off x="11151917" y="5776149"/>
            <a:ext cx="3321092" cy="683579"/>
          </a:xfrm>
          <a:prstGeom prst="wedgeRoundRectCallout">
            <a:avLst>
              <a:gd name="adj1" fmla="val 30837"/>
              <a:gd name="adj2" fmla="val -11982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ct val="30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1660" b="1" noProof="1">
                <a:solidFill>
                  <a:prstClr val="white"/>
                </a:solidFill>
                <a:ea typeface="微软雅黑" panose="020B0503020204020204" pitchFamily="34" charset="-122"/>
              </a:rPr>
              <a:t>点击添加</a:t>
            </a:r>
            <a:endParaRPr lang="en-US" altLang="zh-CN" sz="1660" b="1" noProof="1">
              <a:solidFill>
                <a:prstClr val="white"/>
              </a:solidFill>
              <a:ea typeface="微软雅黑" panose="020B0503020204020204" pitchFamily="34" charset="-122"/>
            </a:endParaRPr>
          </a:p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1660" b="1" noProof="1">
                <a:solidFill>
                  <a:prstClr val="white"/>
                </a:solidFill>
                <a:ea typeface="微软雅黑" panose="020B0503020204020204" pitchFamily="34" charset="-122"/>
              </a:rPr>
              <a:t>即可一键添加到左侧创作中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69" y="2565087"/>
            <a:ext cx="7426636" cy="6105907"/>
          </a:xfrm>
          <a:prstGeom prst="rect">
            <a:avLst/>
          </a:prstGeom>
        </p:spPr>
      </p:pic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2162896" y="6824852"/>
            <a:ext cx="6968561" cy="1459939"/>
          </a:xfrm>
          <a:prstGeom prst="rect">
            <a:avLst/>
          </a:prstGeom>
          <a:noFill/>
          <a:ln w="28575">
            <a:solidFill>
              <a:srgbClr val="00B0F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 sz="2895">
              <a:ea typeface="宋体" panose="02010600030101010101" pitchFamily="2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4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文摘添加</a:t>
              </a:r>
            </a:p>
          </p:txBody>
        </p:sp>
        <p:sp>
          <p:nvSpPr>
            <p:cNvPr id="15" name="稻壳儿春秋广告/盗版必究        原创来源：http://chn.docer.com/works?userid=199329941#!/work_time"/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分为目录区、创作区、素材区</a:t>
              </a:r>
            </a:p>
          </p:txBody>
        </p:sp>
        <p:sp>
          <p:nvSpPr>
            <p:cNvPr id="16" name="稻壳儿春秋广告/盗版必究        原创来源：http://chn.docer.com/works?userid=199329941#!/work_time"/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 bldLvl="0" animBg="1"/>
      <p:bldP spid="12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00000">
            <a:off x="5722091" y="1861292"/>
            <a:ext cx="4572000" cy="4572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194299" y="2667000"/>
            <a:ext cx="5867402" cy="1701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zh-CN" altLang="en-US" sz="6000" b="1" dirty="0">
                <a:solidFill>
                  <a:srgbClr val="556878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第一步</a:t>
            </a:r>
            <a:endParaRPr lang="en-US" altLang="zh-CN" sz="6000" b="1" dirty="0">
              <a:solidFill>
                <a:srgbClr val="556878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000" b="1" dirty="0">
                <a:solidFill>
                  <a:srgbClr val="556878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如何登录</a:t>
            </a:r>
            <a:r>
              <a:rPr lang="en-US" altLang="zh-CN" sz="6000" b="1" dirty="0">
                <a:solidFill>
                  <a:srgbClr val="556878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/</a:t>
            </a:r>
            <a:r>
              <a:rPr lang="zh-CN" altLang="en-US" sz="6000" b="1" dirty="0">
                <a:solidFill>
                  <a:srgbClr val="556878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注册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329" y="2514600"/>
            <a:ext cx="3327400" cy="3327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9377" y="2590800"/>
            <a:ext cx="3327400" cy="33274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936" y="1169202"/>
            <a:ext cx="13619880" cy="7974799"/>
          </a:xfrm>
          <a:prstGeom prst="rect">
            <a:avLst/>
          </a:prstGeom>
        </p:spPr>
      </p:pic>
      <p:sp>
        <p:nvSpPr>
          <p:cNvPr id="8" name="矩形标注 75"/>
          <p:cNvSpPr/>
          <p:nvPr/>
        </p:nvSpPr>
        <p:spPr>
          <a:xfrm>
            <a:off x="7696650" y="3725155"/>
            <a:ext cx="1683895" cy="658573"/>
          </a:xfrm>
          <a:prstGeom prst="wedgeRectCallout">
            <a:avLst>
              <a:gd name="adj1" fmla="val 64470"/>
              <a:gd name="adj2" fmla="val -390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490" b="1" noProof="1">
                <a:ln w="0"/>
                <a:solidFill>
                  <a:schemeClr val="bg1"/>
                </a:solidFill>
                <a:cs typeface="+mn-ea"/>
              </a:rPr>
              <a:t>所做笔记</a:t>
            </a:r>
          </a:p>
        </p:txBody>
      </p:sp>
      <p:sp>
        <p:nvSpPr>
          <p:cNvPr id="9" name="矩形标注 75"/>
          <p:cNvSpPr/>
          <p:nvPr/>
        </p:nvSpPr>
        <p:spPr>
          <a:xfrm>
            <a:off x="7696651" y="6753839"/>
            <a:ext cx="1683895" cy="658573"/>
          </a:xfrm>
          <a:prstGeom prst="wedgeRectCallout">
            <a:avLst>
              <a:gd name="adj1" fmla="val 68421"/>
              <a:gd name="adj2" fmla="val 1419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490" b="1" noProof="1">
                <a:ln w="0"/>
                <a:solidFill>
                  <a:schemeClr val="bg1"/>
                </a:solidFill>
                <a:cs typeface="+mn-ea"/>
              </a:rPr>
              <a:t>文章原文</a:t>
            </a:r>
          </a:p>
        </p:txBody>
      </p:sp>
      <p:sp>
        <p:nvSpPr>
          <p:cNvPr id="10" name="矩形 15"/>
          <p:cNvSpPr>
            <a:spLocks noChangeArrowheads="1"/>
          </p:cNvSpPr>
          <p:nvPr/>
        </p:nvSpPr>
        <p:spPr bwMode="auto">
          <a:xfrm>
            <a:off x="11565725" y="5577776"/>
            <a:ext cx="3321092" cy="683579"/>
          </a:xfrm>
          <a:prstGeom prst="wedgeRoundRectCallout">
            <a:avLst>
              <a:gd name="adj1" fmla="val 27778"/>
              <a:gd name="adj2" fmla="val 10608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ct val="30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1660" b="1" noProof="1">
                <a:solidFill>
                  <a:prstClr val="white"/>
                </a:solidFill>
                <a:ea typeface="微软雅黑" panose="020B0503020204020204" pitchFamily="34" charset="-122"/>
              </a:rPr>
              <a:t>点击添加</a:t>
            </a:r>
            <a:endParaRPr lang="en-US" altLang="zh-CN" sz="1660" b="1" noProof="1">
              <a:solidFill>
                <a:prstClr val="white"/>
              </a:solidFill>
              <a:ea typeface="微软雅黑" panose="020B0503020204020204" pitchFamily="34" charset="-122"/>
            </a:endParaRPr>
          </a:p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1660" b="1" noProof="1">
                <a:solidFill>
                  <a:prstClr val="white"/>
                </a:solidFill>
                <a:ea typeface="微软雅黑" panose="020B0503020204020204" pitchFamily="34" charset="-122"/>
              </a:rPr>
              <a:t>即可一键添加到左侧创作中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3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笔记添加</a:t>
              </a:r>
            </a:p>
          </p:txBody>
        </p:sp>
        <p:sp>
          <p:nvSpPr>
            <p:cNvPr id="14" name="稻壳儿春秋广告/盗版必究        原创来源：http://chn.docer.com/works?userid=199329941#!/work_time"/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笔记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原文可以一键添加到创作中</a:t>
              </a:r>
            </a:p>
          </p:txBody>
        </p:sp>
        <p:sp>
          <p:nvSpPr>
            <p:cNvPr id="15" name="稻壳儿春秋广告/盗版必究        原创来源：http://chn.docer.com/works?userid=199329941#!/work_time"/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936" y="1169202"/>
            <a:ext cx="13619880" cy="7974799"/>
          </a:xfrm>
          <a:prstGeom prst="rect">
            <a:avLst/>
          </a:prstGeom>
        </p:spPr>
      </p:pic>
      <p:sp>
        <p:nvSpPr>
          <p:cNvPr id="10" name="矩形 15"/>
          <p:cNvSpPr>
            <a:spLocks noChangeArrowheads="1"/>
          </p:cNvSpPr>
          <p:nvPr/>
        </p:nvSpPr>
        <p:spPr bwMode="auto">
          <a:xfrm>
            <a:off x="11565725" y="5577776"/>
            <a:ext cx="3321092" cy="683579"/>
          </a:xfrm>
          <a:prstGeom prst="wedgeRoundRectCallout">
            <a:avLst>
              <a:gd name="adj1" fmla="val 27778"/>
              <a:gd name="adj2" fmla="val 10608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ct val="30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1660" b="1" noProof="1">
                <a:solidFill>
                  <a:prstClr val="white"/>
                </a:solidFill>
                <a:ea typeface="微软雅黑" panose="020B0503020204020204" pitchFamily="34" charset="-122"/>
              </a:rPr>
              <a:t>点击添加</a:t>
            </a:r>
            <a:endParaRPr lang="en-US" altLang="zh-CN" sz="1660" b="1" noProof="1">
              <a:solidFill>
                <a:prstClr val="white"/>
              </a:solidFill>
              <a:ea typeface="微软雅黑" panose="020B0503020204020204" pitchFamily="34" charset="-122"/>
            </a:endParaRPr>
          </a:p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1660" b="1" noProof="1">
                <a:solidFill>
                  <a:prstClr val="white"/>
                </a:solidFill>
                <a:ea typeface="微软雅黑" panose="020B0503020204020204" pitchFamily="34" charset="-122"/>
              </a:rPr>
              <a:t>即可一键添加到左侧创作中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976" y="2164259"/>
            <a:ext cx="6802944" cy="6533181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752637" y="8145162"/>
            <a:ext cx="4440644" cy="307959"/>
          </a:xfrm>
          <a:prstGeom prst="rect">
            <a:avLst/>
          </a:pr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 sz="2985"/>
          </a:p>
        </p:txBody>
      </p:sp>
      <p:sp>
        <p:nvSpPr>
          <p:cNvPr id="14" name="矩形 13"/>
          <p:cNvSpPr/>
          <p:nvPr/>
        </p:nvSpPr>
        <p:spPr>
          <a:xfrm>
            <a:off x="5621616" y="5151056"/>
            <a:ext cx="464224" cy="499409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 sz="2985"/>
          </a:p>
        </p:txBody>
      </p:sp>
      <p:grpSp>
        <p:nvGrpSpPr>
          <p:cNvPr id="2" name="组合 1"/>
          <p:cNvGrpSpPr/>
          <p:nvPr/>
        </p:nvGrpSpPr>
        <p:grpSpPr>
          <a:xfrm>
            <a:off x="1645986" y="3967721"/>
            <a:ext cx="4124893" cy="1183335"/>
            <a:chOff x="1295449" y="2978434"/>
            <a:chExt cx="3093670" cy="887501"/>
          </a:xfrm>
        </p:grpSpPr>
        <p:sp>
          <p:nvSpPr>
            <p:cNvPr id="15" name="矩形 14"/>
            <p:cNvSpPr>
              <a:spLocks noChangeArrowheads="1"/>
            </p:cNvSpPr>
            <p:nvPr/>
          </p:nvSpPr>
          <p:spPr bwMode="auto">
            <a:xfrm>
              <a:off x="1295449" y="2978434"/>
              <a:ext cx="2877963" cy="717132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auto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2135" b="1" noProof="1">
                  <a:solidFill>
                    <a:prstClr val="white"/>
                  </a:solidFill>
                  <a:ea typeface="微软雅黑" panose="020B0503020204020204" pitchFamily="34" charset="-122"/>
                </a:rPr>
                <a:t>系统自动添加引用关系</a:t>
              </a:r>
              <a:endParaRPr lang="en-US" altLang="zh-CN" sz="2135" b="1" noProof="1">
                <a:solidFill>
                  <a:prstClr val="white"/>
                </a:solidFill>
                <a:ea typeface="微软雅黑" panose="020B0503020204020204" pitchFamily="34" charset="-122"/>
              </a:endParaRPr>
            </a:p>
            <a:p>
              <a:pPr algn="ctr" fontAlgn="auto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2135" b="1" noProof="1">
                  <a:solidFill>
                    <a:prstClr val="white"/>
                  </a:solidFill>
                  <a:ea typeface="微软雅黑" panose="020B0503020204020204" pitchFamily="34" charset="-122"/>
                </a:rPr>
                <a:t>作者双击可修改</a:t>
              </a:r>
            </a:p>
          </p:txBody>
        </p:sp>
        <p:sp>
          <p:nvSpPr>
            <p:cNvPr id="17" name="直接连接符 16"/>
            <p:cNvSpPr/>
            <p:nvPr/>
          </p:nvSpPr>
          <p:spPr>
            <a:xfrm>
              <a:off x="4173412" y="3528371"/>
              <a:ext cx="215707" cy="337564"/>
            </a:xfrm>
            <a:prstGeom prst="line">
              <a:avLst/>
            </a:prstGeom>
            <a:ln>
              <a:headEnd type="none" w="med" len="med"/>
              <a:tailEnd type="oval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pPr fontAlgn="auto">
                <a:defRPr/>
              </a:pPr>
              <a:endParaRPr lang="zh-CN" altLang="en-US" sz="170" noProof="1">
                <a:solidFill>
                  <a:srgbClr val="000000"/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00" y="2724365"/>
            <a:ext cx="5988802" cy="2587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组合 15"/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9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参考文献</a:t>
              </a:r>
            </a:p>
          </p:txBody>
        </p:sp>
        <p:sp>
          <p:nvSpPr>
            <p:cNvPr id="20" name="稻壳儿春秋广告/盗版必究        原创来源：http://chn.docer.com/works?userid=199329941#!/work_time"/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参考文献自动添加，点击角标随时修改</a:t>
              </a:r>
            </a:p>
          </p:txBody>
        </p:sp>
        <p:sp>
          <p:nvSpPr>
            <p:cNvPr id="21" name="稻壳儿春秋广告/盗版必究        原创来源：http://chn.docer.com/works?userid=199329941#!/work_time"/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39" y="1210668"/>
            <a:ext cx="13782440" cy="793333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541" y="2116041"/>
            <a:ext cx="5026311" cy="6670479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0025539" y="4914410"/>
            <a:ext cx="4889340" cy="10596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 sz="2985" dirty="0"/>
          </a:p>
        </p:txBody>
      </p:sp>
      <p:grpSp>
        <p:nvGrpSpPr>
          <p:cNvPr id="8" name="组合 7"/>
          <p:cNvGrpSpPr/>
          <p:nvPr/>
        </p:nvGrpSpPr>
        <p:grpSpPr>
          <a:xfrm>
            <a:off x="9960279" y="2033502"/>
            <a:ext cx="5091572" cy="6670479"/>
            <a:chOff x="7669876" y="1198302"/>
            <a:chExt cx="3516284" cy="497749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669876" y="2787533"/>
              <a:ext cx="3516283" cy="3388263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9876" y="1198302"/>
              <a:ext cx="3516284" cy="1628230"/>
            </a:xfrm>
            <a:prstGeom prst="rect">
              <a:avLst/>
            </a:prstGeom>
          </p:spPr>
        </p:pic>
      </p:grpSp>
      <p:sp>
        <p:nvSpPr>
          <p:cNvPr id="22" name="矩形 15"/>
          <p:cNvSpPr>
            <a:spLocks noChangeArrowheads="1"/>
          </p:cNvSpPr>
          <p:nvPr/>
        </p:nvSpPr>
        <p:spPr bwMode="auto">
          <a:xfrm>
            <a:off x="11179497" y="2656021"/>
            <a:ext cx="2650904" cy="884737"/>
          </a:xfrm>
          <a:prstGeom prst="wedgeRoundRectCallout">
            <a:avLst>
              <a:gd name="adj1" fmla="val 36104"/>
              <a:gd name="adj2" fmla="val -17259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ct val="30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105" b="1" noProof="1">
                <a:solidFill>
                  <a:prstClr val="white"/>
                </a:solidFill>
                <a:ea typeface="微软雅黑" panose="020B0503020204020204" pitchFamily="34" charset="-122"/>
              </a:rPr>
              <a:t>内容、图表</a:t>
            </a:r>
            <a:endParaRPr lang="en-US" altLang="zh-CN" sz="2105" b="1" noProof="1">
              <a:solidFill>
                <a:prstClr val="white"/>
              </a:solidFill>
              <a:ea typeface="微软雅黑" panose="020B0503020204020204" pitchFamily="34" charset="-122"/>
            </a:endParaRPr>
          </a:p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105" b="1" noProof="1">
                <a:solidFill>
                  <a:prstClr val="white"/>
                </a:solidFill>
                <a:ea typeface="微软雅黑" panose="020B0503020204020204" pitchFamily="34" charset="-122"/>
              </a:rPr>
              <a:t>一键添加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2281305" y="2008474"/>
            <a:ext cx="7162051" cy="6565852"/>
            <a:chOff x="1570114" y="1702163"/>
            <a:chExt cx="5521350" cy="5061731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570114" y="1702163"/>
              <a:ext cx="5521350" cy="3608319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662378" y="5280668"/>
              <a:ext cx="5429085" cy="1483226"/>
            </a:xfrm>
            <a:prstGeom prst="rect">
              <a:avLst/>
            </a:prstGeom>
          </p:spPr>
        </p:pic>
      </p:grpSp>
      <p:sp>
        <p:nvSpPr>
          <p:cNvPr id="26" name="矩形 25"/>
          <p:cNvSpPr/>
          <p:nvPr/>
        </p:nvSpPr>
        <p:spPr>
          <a:xfrm>
            <a:off x="2425599" y="2671060"/>
            <a:ext cx="6957917" cy="3979291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 sz="2985"/>
          </a:p>
        </p:txBody>
      </p:sp>
      <p:sp>
        <p:nvSpPr>
          <p:cNvPr id="27" name="矩形 26"/>
          <p:cNvSpPr/>
          <p:nvPr/>
        </p:nvSpPr>
        <p:spPr>
          <a:xfrm>
            <a:off x="2341146" y="8153934"/>
            <a:ext cx="7042369" cy="294429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 sz="2985"/>
          </a:p>
        </p:txBody>
      </p:sp>
      <p:grpSp>
        <p:nvGrpSpPr>
          <p:cNvPr id="19" name="组合 18"/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20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在线搜索</a:t>
              </a:r>
            </a:p>
          </p:txBody>
        </p:sp>
        <p:sp>
          <p:nvSpPr>
            <p:cNvPr id="21" name="稻壳儿春秋广告/盗版必究        原创来源：http://chn.docer.com/works?userid=199329941#!/work_time"/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右侧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CNKI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检索可以检索在线文章，边读边添加</a:t>
              </a:r>
            </a:p>
          </p:txBody>
        </p:sp>
        <p:sp>
          <p:nvSpPr>
            <p:cNvPr id="28" name="稻壳儿春秋广告/盗版必究        原创来源：http://chn.docer.com/works?userid=199329941#!/work_time"/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6" grpId="0" animBg="1"/>
      <p:bldP spid="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00000">
            <a:off x="5722091" y="1861292"/>
            <a:ext cx="4572000" cy="4572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719286" y="2667000"/>
            <a:ext cx="4577609" cy="1701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zh-CN" altLang="en-US" sz="6000" b="1" dirty="0">
                <a:solidFill>
                  <a:srgbClr val="556878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第五步</a:t>
            </a:r>
            <a:endParaRPr lang="en-US" altLang="zh-CN" sz="6000" b="1" dirty="0">
              <a:solidFill>
                <a:srgbClr val="556878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000" b="1" dirty="0">
                <a:solidFill>
                  <a:srgbClr val="556878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如何在线投稿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329" y="2514600"/>
            <a:ext cx="3327400" cy="3327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9377" y="2590800"/>
            <a:ext cx="3327400" cy="33274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3"/>
          <a:stretch>
            <a:fillRect/>
          </a:stretch>
        </p:blipFill>
        <p:spPr>
          <a:xfrm>
            <a:off x="406401" y="1428751"/>
            <a:ext cx="15616719" cy="746760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5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投稿通道</a:t>
              </a:r>
            </a:p>
          </p:txBody>
        </p:sp>
        <p:sp>
          <p:nvSpPr>
            <p:cNvPr id="16" name="稻壳儿春秋广告/盗版必究        原创来源：http://chn.docer.com/works?userid=199329941#!/work_time"/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检索可投稿期刊报刊，官方网站可以一键直投</a:t>
              </a:r>
            </a:p>
          </p:txBody>
        </p:sp>
        <p:sp>
          <p:nvSpPr>
            <p:cNvPr id="17" name="稻壳儿春秋广告/盗版必究        原创来源：http://chn.docer.com/works?userid=199329941#!/work_time"/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 bwMode="auto">
          <a:xfrm>
            <a:off x="232881" y="3733800"/>
            <a:ext cx="2912439" cy="2210751"/>
            <a:chOff x="9909075" y="232821"/>
            <a:chExt cx="10943313" cy="17033093"/>
          </a:xfrm>
        </p:grpSpPr>
        <p:sp>
          <p:nvSpPr>
            <p:cNvPr id="25" name="文本框 23"/>
            <p:cNvSpPr txBox="1">
              <a:spLocks noChangeArrowheads="1"/>
            </p:cNvSpPr>
            <p:nvPr/>
          </p:nvSpPr>
          <p:spPr bwMode="auto">
            <a:xfrm>
              <a:off x="9909075" y="232821"/>
              <a:ext cx="3610599" cy="7511816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5" dirty="0"/>
            </a:p>
          </p:txBody>
        </p:sp>
        <p:sp>
          <p:nvSpPr>
            <p:cNvPr id="26" name="矩形标注"/>
            <p:cNvSpPr/>
            <p:nvPr/>
          </p:nvSpPr>
          <p:spPr>
            <a:xfrm>
              <a:off x="12947036" y="9754098"/>
              <a:ext cx="7905352" cy="7511816"/>
            </a:xfrm>
            <a:prstGeom prst="wedgeRectCallout">
              <a:avLst>
                <a:gd name="adj1" fmla="val -40727"/>
                <a:gd name="adj2" fmla="val -102407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左侧创作投稿</a:t>
              </a:r>
            </a:p>
          </p:txBody>
        </p:sp>
      </p:grpSp>
      <p:grpSp>
        <p:nvGrpSpPr>
          <p:cNvPr id="31" name="组合 30"/>
          <p:cNvGrpSpPr/>
          <p:nvPr/>
        </p:nvGrpSpPr>
        <p:grpSpPr bwMode="auto">
          <a:xfrm>
            <a:off x="12700000" y="802303"/>
            <a:ext cx="3261267" cy="2089417"/>
            <a:chOff x="9909071" y="-8353618"/>
            <a:chExt cx="12254013" cy="16098255"/>
          </a:xfrm>
        </p:grpSpPr>
        <p:sp>
          <p:nvSpPr>
            <p:cNvPr id="32" name="文本框 23"/>
            <p:cNvSpPr txBox="1">
              <a:spLocks noChangeArrowheads="1"/>
            </p:cNvSpPr>
            <p:nvPr/>
          </p:nvSpPr>
          <p:spPr bwMode="auto">
            <a:xfrm>
              <a:off x="9909071" y="232821"/>
              <a:ext cx="12254013" cy="7511816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5" dirty="0"/>
            </a:p>
          </p:txBody>
        </p:sp>
        <p:sp>
          <p:nvSpPr>
            <p:cNvPr id="33" name="矩形标注"/>
            <p:cNvSpPr/>
            <p:nvPr/>
          </p:nvSpPr>
          <p:spPr>
            <a:xfrm>
              <a:off x="11054339" y="-8353618"/>
              <a:ext cx="7905352" cy="7511816"/>
            </a:xfrm>
            <a:prstGeom prst="wedgeRectCallout">
              <a:avLst>
                <a:gd name="adj1" fmla="val -6234"/>
                <a:gd name="adj2" fmla="val 79958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关键词查找期刊</a:t>
              </a:r>
            </a:p>
          </p:txBody>
        </p:sp>
      </p:grpSp>
      <p:grpSp>
        <p:nvGrpSpPr>
          <p:cNvPr id="34" name="组合 33"/>
          <p:cNvGrpSpPr/>
          <p:nvPr/>
        </p:nvGrpSpPr>
        <p:grpSpPr bwMode="auto">
          <a:xfrm>
            <a:off x="9170591" y="6705599"/>
            <a:ext cx="3934617" cy="1432491"/>
            <a:chOff x="11054333" y="3145115"/>
            <a:chExt cx="35152267" cy="14411075"/>
          </a:xfrm>
        </p:grpSpPr>
        <p:sp>
          <p:nvSpPr>
            <p:cNvPr id="35" name="文本框 23"/>
            <p:cNvSpPr txBox="1">
              <a:spLocks noChangeArrowheads="1"/>
            </p:cNvSpPr>
            <p:nvPr/>
          </p:nvSpPr>
          <p:spPr bwMode="auto">
            <a:xfrm>
              <a:off x="11054333" y="3145115"/>
              <a:ext cx="11108742" cy="4599511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5" dirty="0"/>
            </a:p>
          </p:txBody>
        </p:sp>
        <p:sp>
          <p:nvSpPr>
            <p:cNvPr id="36" name="矩形标注"/>
            <p:cNvSpPr/>
            <p:nvPr/>
          </p:nvSpPr>
          <p:spPr>
            <a:xfrm>
              <a:off x="26247746" y="5444865"/>
              <a:ext cx="19958854" cy="12111325"/>
            </a:xfrm>
            <a:prstGeom prst="wedgeRectCallout">
              <a:avLst>
                <a:gd name="adj1" fmla="val -82573"/>
                <a:gd name="adj2" fmla="val -43617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官方网站</a:t>
              </a:r>
            </a:p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一键直达</a:t>
              </a:r>
            </a:p>
          </p:txBody>
        </p:sp>
      </p:grpSp>
    </p:spTree>
  </p:cSld>
  <p:clrMapOvr>
    <a:masterClrMapping/>
  </p:clrMapOvr>
  <p:transition spd="med"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00000">
            <a:off x="5722091" y="1861292"/>
            <a:ext cx="4572000" cy="4572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003800" y="2667000"/>
            <a:ext cx="6371114" cy="1701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zh-CN" altLang="en-US" sz="6000" b="1" dirty="0">
                <a:solidFill>
                  <a:srgbClr val="556878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第六步</a:t>
            </a:r>
            <a:endParaRPr lang="en-US" altLang="zh-CN" sz="6000" b="1" dirty="0">
              <a:solidFill>
                <a:srgbClr val="556878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000" b="1" dirty="0">
                <a:solidFill>
                  <a:srgbClr val="556878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如何管理个人知识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329" y="2514600"/>
            <a:ext cx="3327400" cy="3327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9377" y="2590800"/>
            <a:ext cx="3327400" cy="33274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18" y="1109134"/>
            <a:ext cx="13592348" cy="7958677"/>
          </a:xfrm>
          <a:prstGeom prst="rect">
            <a:avLst/>
          </a:prstGeom>
        </p:spPr>
      </p:pic>
      <p:sp>
        <p:nvSpPr>
          <p:cNvPr id="8" name="矩形 15"/>
          <p:cNvSpPr>
            <a:spLocks noChangeArrowheads="1"/>
          </p:cNvSpPr>
          <p:nvPr/>
        </p:nvSpPr>
        <p:spPr bwMode="auto">
          <a:xfrm>
            <a:off x="4076672" y="3565175"/>
            <a:ext cx="5999424" cy="1006824"/>
          </a:xfrm>
          <a:prstGeom prst="wedgeRoundRectCallout">
            <a:avLst>
              <a:gd name="adj1" fmla="val 36104"/>
              <a:gd name="adj2" fmla="val -17259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ct val="30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105" b="1" noProof="1">
                <a:solidFill>
                  <a:prstClr val="white"/>
                </a:solidFill>
                <a:ea typeface="微软雅黑" panose="020B0503020204020204" pitchFamily="34" charset="-122"/>
              </a:rPr>
              <a:t>收录知网研学阅读过程中，所有的文摘笔记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833" y="4572001"/>
            <a:ext cx="10388232" cy="4495809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3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文摘笔记</a:t>
              </a:r>
            </a:p>
          </p:txBody>
        </p:sp>
        <p:sp>
          <p:nvSpPr>
            <p:cNvPr id="14" name="稻壳儿春秋广告/盗版必究        原创来源：http://chn.docer.com/works?userid=199329941#!/work_time"/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统一收录在“我的”板块，可以查找和删除</a:t>
              </a:r>
            </a:p>
          </p:txBody>
        </p:sp>
        <p:sp>
          <p:nvSpPr>
            <p:cNvPr id="15" name="稻壳儿春秋广告/盗版必究        原创来源：http://chn.docer.com/works?userid=199329941#!/work_time"/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46" y="1293283"/>
            <a:ext cx="14334356" cy="8393143"/>
          </a:xfrm>
          <a:prstGeom prst="rect">
            <a:avLst/>
          </a:prstGeom>
        </p:spPr>
      </p:pic>
      <p:sp>
        <p:nvSpPr>
          <p:cNvPr id="8" name="矩形 15"/>
          <p:cNvSpPr>
            <a:spLocks noChangeArrowheads="1"/>
          </p:cNvSpPr>
          <p:nvPr/>
        </p:nvSpPr>
        <p:spPr bwMode="auto">
          <a:xfrm>
            <a:off x="8190489" y="4186573"/>
            <a:ext cx="5999424" cy="1006824"/>
          </a:xfrm>
          <a:prstGeom prst="wedgeRoundRectCallout">
            <a:avLst>
              <a:gd name="adj1" fmla="val 36104"/>
              <a:gd name="adj2" fmla="val -17259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ct val="30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105" b="1" noProof="1">
                <a:solidFill>
                  <a:prstClr val="white"/>
                </a:solidFill>
                <a:ea typeface="微软雅黑" panose="020B0503020204020204" pitchFamily="34" charset="-122"/>
              </a:rPr>
              <a:t>建立记事本，琐碎信息统一收录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0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记事本</a:t>
              </a:r>
            </a:p>
          </p:txBody>
        </p:sp>
        <p:sp>
          <p:nvSpPr>
            <p:cNvPr id="11" name="稻壳儿春秋广告/盗版必究        原创来源：http://chn.docer.com/works?userid=199329941#!/work_time"/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建立记事本，琐碎信息统一收录</a:t>
              </a:r>
            </a:p>
          </p:txBody>
        </p:sp>
        <p:sp>
          <p:nvSpPr>
            <p:cNvPr id="12" name="稻壳儿春秋广告/盗版必究        原创来源：http://chn.docer.com/works?userid=199329941#!/work_time"/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77" y="1028731"/>
            <a:ext cx="13859785" cy="8115269"/>
          </a:xfrm>
          <a:prstGeom prst="rect">
            <a:avLst/>
          </a:prstGeom>
        </p:spPr>
      </p:pic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4453943" y="3227413"/>
            <a:ext cx="7116659" cy="5617633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 sz="24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431" y="5721082"/>
            <a:ext cx="12262792" cy="3123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矩形 15"/>
          <p:cNvSpPr>
            <a:spLocks noChangeArrowheads="1"/>
          </p:cNvSpPr>
          <p:nvPr/>
        </p:nvSpPr>
        <p:spPr bwMode="auto">
          <a:xfrm>
            <a:off x="8694137" y="1092083"/>
            <a:ext cx="5999424" cy="1006824"/>
          </a:xfrm>
          <a:prstGeom prst="wedgeRoundRectCallout">
            <a:avLst>
              <a:gd name="adj1" fmla="val 36104"/>
              <a:gd name="adj2" fmla="val -17259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ct val="30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105" b="1" noProof="1">
                <a:solidFill>
                  <a:prstClr val="white"/>
                </a:solidFill>
                <a:ea typeface="微软雅黑" panose="020B0503020204020204" pitchFamily="34" charset="-122"/>
              </a:rPr>
              <a:t>统一管理不同专题内</a:t>
            </a:r>
            <a:endParaRPr lang="en-US" altLang="zh-CN" sz="2105" b="1" noProof="1">
              <a:solidFill>
                <a:prstClr val="white"/>
              </a:solidFill>
              <a:ea typeface="微软雅黑" panose="020B0503020204020204" pitchFamily="34" charset="-122"/>
            </a:endParaRPr>
          </a:p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105" b="1" noProof="1">
                <a:solidFill>
                  <a:prstClr val="white"/>
                </a:solidFill>
                <a:ea typeface="微软雅黑" panose="020B0503020204020204" pitchFamily="34" charset="-122"/>
              </a:rPr>
              <a:t>本地上传资料</a:t>
            </a:r>
          </a:p>
        </p:txBody>
      </p:sp>
      <p:cxnSp>
        <p:nvCxnSpPr>
          <p:cNvPr id="13" name="直接箭头连接符 12"/>
          <p:cNvCxnSpPr/>
          <p:nvPr/>
        </p:nvCxnSpPr>
        <p:spPr>
          <a:xfrm flipH="1" flipV="1">
            <a:off x="9202994" y="5026251"/>
            <a:ext cx="943897" cy="125066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4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本地资料</a:t>
              </a:r>
            </a:p>
          </p:txBody>
        </p:sp>
        <p:sp>
          <p:nvSpPr>
            <p:cNvPr id="15" name="稻壳儿春秋广告/盗版必究        原创来源：http://chn.docer.com/works?userid=199329941#!/work_time"/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本地上传的资料统一显示在这里</a:t>
              </a:r>
            </a:p>
          </p:txBody>
        </p:sp>
        <p:sp>
          <p:nvSpPr>
            <p:cNvPr id="16" name="稻壳儿春秋广告/盗版必究        原创来源：http://chn.docer.com/works?userid=199329941#!/work_time"/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0" grpId="0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992" y="1212954"/>
            <a:ext cx="13545155" cy="7931044"/>
          </a:xfrm>
          <a:prstGeom prst="rect">
            <a:avLst/>
          </a:prstGeom>
        </p:spPr>
      </p:pic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5238628" y="2147365"/>
            <a:ext cx="2454131" cy="846796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 sz="2400"/>
          </a:p>
        </p:txBody>
      </p:sp>
      <p:sp>
        <p:nvSpPr>
          <p:cNvPr id="10" name="矩形 15"/>
          <p:cNvSpPr>
            <a:spLocks noChangeArrowheads="1"/>
          </p:cNvSpPr>
          <p:nvPr/>
        </p:nvSpPr>
        <p:spPr bwMode="auto">
          <a:xfrm>
            <a:off x="4918314" y="3565176"/>
            <a:ext cx="2719385" cy="1006824"/>
          </a:xfrm>
          <a:prstGeom prst="wedgeRoundRectCallout">
            <a:avLst>
              <a:gd name="adj1" fmla="val -18962"/>
              <a:gd name="adj2" fmla="val -97728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ct val="30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105" b="1" noProof="1">
                <a:solidFill>
                  <a:prstClr val="white"/>
                </a:solidFill>
                <a:ea typeface="微软雅黑" panose="020B0503020204020204" pitchFamily="34" charset="-122"/>
              </a:rPr>
              <a:t>所有单篇笔记汇编</a:t>
            </a:r>
            <a:endParaRPr lang="en-US" altLang="zh-CN" sz="2105" b="1" noProof="1">
              <a:solidFill>
                <a:prstClr val="white"/>
              </a:solidFill>
              <a:ea typeface="微软雅黑" panose="020B0503020204020204" pitchFamily="34" charset="-122"/>
            </a:endParaRPr>
          </a:p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105" b="1" noProof="1">
                <a:solidFill>
                  <a:prstClr val="white"/>
                </a:solidFill>
                <a:ea typeface="微软雅黑" panose="020B0503020204020204" pitchFamily="34" charset="-122"/>
              </a:rPr>
              <a:t>专题笔记汇编</a:t>
            </a:r>
          </a:p>
        </p:txBody>
      </p:sp>
      <p:sp>
        <p:nvSpPr>
          <p:cNvPr id="11" name="矩形 15"/>
          <p:cNvSpPr>
            <a:spLocks noChangeArrowheads="1"/>
          </p:cNvSpPr>
          <p:nvPr/>
        </p:nvSpPr>
        <p:spPr bwMode="auto">
          <a:xfrm>
            <a:off x="8228507" y="1436617"/>
            <a:ext cx="3066792" cy="1006824"/>
          </a:xfrm>
          <a:prstGeom prst="wedgeRoundRectCallout">
            <a:avLst>
              <a:gd name="adj1" fmla="val -60903"/>
              <a:gd name="adj2" fmla="val 84304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ct val="30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105" b="1" noProof="1">
                <a:solidFill>
                  <a:prstClr val="white"/>
                </a:solidFill>
                <a:ea typeface="微软雅黑" panose="020B0503020204020204" pitchFamily="34" charset="-122"/>
              </a:rPr>
              <a:t>所有个人创作</a:t>
            </a:r>
            <a:endParaRPr lang="en-US" altLang="zh-CN" sz="2105" b="1" noProof="1">
              <a:solidFill>
                <a:prstClr val="white"/>
              </a:solidFill>
              <a:ea typeface="微软雅黑" panose="020B0503020204020204" pitchFamily="34" charset="-122"/>
            </a:endParaRPr>
          </a:p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105" b="1" noProof="1">
                <a:solidFill>
                  <a:prstClr val="white"/>
                </a:solidFill>
                <a:ea typeface="微软雅黑" panose="020B0503020204020204" pitchFamily="34" charset="-122"/>
              </a:rPr>
              <a:t>包括思维导图和文档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3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我的成果</a:t>
              </a:r>
            </a:p>
          </p:txBody>
        </p:sp>
        <p:sp>
          <p:nvSpPr>
            <p:cNvPr id="14" name="稻壳儿春秋广告/盗版必究        原创来源：http://chn.docer.com/works?userid=199329941#!/work_time"/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自己汇编的文档、创作内容统一管理</a:t>
              </a:r>
            </a:p>
          </p:txBody>
        </p:sp>
        <p:sp>
          <p:nvSpPr>
            <p:cNvPr id="15" name="稻壳儿春秋广告/盗版必究        原创来源：http://chn.docer.com/works?userid=199329941#!/work_time"/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 bldLvl="0" animBg="1"/>
      <p:bldP spid="11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r="1466" b="18861"/>
          <a:stretch>
            <a:fillRect/>
          </a:stretch>
        </p:blipFill>
        <p:spPr>
          <a:xfrm>
            <a:off x="736600" y="1600200"/>
            <a:ext cx="14696731" cy="7041872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0" y="286082"/>
            <a:ext cx="8407400" cy="933118"/>
            <a:chOff x="0" y="286082"/>
            <a:chExt cx="8407400" cy="933118"/>
          </a:xfrm>
        </p:grpSpPr>
        <p:sp>
          <p:nvSpPr>
            <p:cNvPr id="5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打开知网研学</a:t>
              </a:r>
            </a:p>
          </p:txBody>
        </p:sp>
        <p:sp>
          <p:nvSpPr>
            <p:cNvPr id="6" name="稻壳儿春秋广告/盗版必究        原创来源：http://chn.docer.com/works?userid=199329941#!/work_time"/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方法①：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 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打开中国知网（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cnki.net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 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 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点击中间研究型学习平台</a:t>
              </a:r>
            </a:p>
          </p:txBody>
        </p:sp>
        <p:sp>
          <p:nvSpPr>
            <p:cNvPr id="7" name="稻壳儿春秋广告/盗版必究        原创来源：http://chn.docer.com/works?userid=199329941#!/work_time"/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 bwMode="auto">
          <a:xfrm>
            <a:off x="5689601" y="4603955"/>
            <a:ext cx="5638800" cy="1456792"/>
            <a:chOff x="1529726" y="1440120"/>
            <a:chExt cx="5122575" cy="1323696"/>
          </a:xfrm>
        </p:grpSpPr>
        <p:sp>
          <p:nvSpPr>
            <p:cNvPr id="9" name="文本框 23"/>
            <p:cNvSpPr txBox="1">
              <a:spLocks noChangeArrowheads="1"/>
            </p:cNvSpPr>
            <p:nvPr/>
          </p:nvSpPr>
          <p:spPr bwMode="auto">
            <a:xfrm>
              <a:off x="1529726" y="2380420"/>
              <a:ext cx="1453704" cy="38339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5"/>
            </a:p>
          </p:txBody>
        </p:sp>
        <p:sp>
          <p:nvSpPr>
            <p:cNvPr id="10" name="矩形标注"/>
            <p:cNvSpPr/>
            <p:nvPr/>
          </p:nvSpPr>
          <p:spPr>
            <a:xfrm>
              <a:off x="3191101" y="1440120"/>
              <a:ext cx="3461200" cy="800548"/>
            </a:xfrm>
            <a:prstGeom prst="wedgeRectCallout">
              <a:avLst>
                <a:gd name="adj1" fmla="val -61169"/>
                <a:gd name="adj2" fmla="val 51406"/>
              </a:avLst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655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点击“研究型学习平台”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62" y="1243544"/>
            <a:ext cx="13492916" cy="790045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 bwMode="auto">
          <a:xfrm>
            <a:off x="1152927" y="3416079"/>
            <a:ext cx="5329668" cy="5261195"/>
            <a:chOff x="-1783349" y="2558627"/>
            <a:chExt cx="4282400" cy="4228253"/>
          </a:xfrm>
        </p:grpSpPr>
        <p:sp>
          <p:nvSpPr>
            <p:cNvPr id="9" name="文本框 23"/>
            <p:cNvSpPr txBox="1">
              <a:spLocks noChangeArrowheads="1"/>
            </p:cNvSpPr>
            <p:nvPr/>
          </p:nvSpPr>
          <p:spPr bwMode="auto">
            <a:xfrm>
              <a:off x="499533" y="2558627"/>
              <a:ext cx="1999518" cy="4228253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5" dirty="0"/>
            </a:p>
          </p:txBody>
        </p:sp>
        <p:sp>
          <p:nvSpPr>
            <p:cNvPr id="10" name="矩形标注"/>
            <p:cNvSpPr/>
            <p:nvPr/>
          </p:nvSpPr>
          <p:spPr>
            <a:xfrm>
              <a:off x="-1783349" y="4954273"/>
              <a:ext cx="2168952" cy="841582"/>
            </a:xfrm>
            <a:prstGeom prst="wedgeRectCallout">
              <a:avLst>
                <a:gd name="adj1" fmla="val 40408"/>
                <a:gd name="adj2" fmla="val -94559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65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我订阅的学科、期刊、</a:t>
              </a:r>
              <a:r>
                <a:rPr lang="en-US" altLang="zh-CN" sz="265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RSS</a:t>
              </a:r>
              <a:endParaRPr lang="zh-CN" altLang="en-US" sz="265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 bwMode="auto">
          <a:xfrm>
            <a:off x="5308536" y="1370088"/>
            <a:ext cx="4806891" cy="816080"/>
            <a:chOff x="499533" y="2275834"/>
            <a:chExt cx="3862347" cy="655857"/>
          </a:xfrm>
        </p:grpSpPr>
        <p:sp>
          <p:nvSpPr>
            <p:cNvPr id="12" name="文本框 23"/>
            <p:cNvSpPr txBox="1">
              <a:spLocks noChangeArrowheads="1"/>
            </p:cNvSpPr>
            <p:nvPr/>
          </p:nvSpPr>
          <p:spPr bwMode="auto">
            <a:xfrm>
              <a:off x="499533" y="2509730"/>
              <a:ext cx="1157306" cy="410897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5"/>
            </a:p>
          </p:txBody>
        </p:sp>
        <p:sp>
          <p:nvSpPr>
            <p:cNvPr id="13" name="矩形标注"/>
            <p:cNvSpPr/>
            <p:nvPr/>
          </p:nvSpPr>
          <p:spPr>
            <a:xfrm>
              <a:off x="2154129" y="2275834"/>
              <a:ext cx="2207751" cy="655857"/>
            </a:xfrm>
            <a:prstGeom prst="wedgeRectCallout">
              <a:avLst>
                <a:gd name="adj1" fmla="val -63911"/>
                <a:gd name="adj2" fmla="val 12855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65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添加新的订阅源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5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订阅推送</a:t>
              </a:r>
            </a:p>
          </p:txBody>
        </p:sp>
        <p:sp>
          <p:nvSpPr>
            <p:cNvPr id="16" name="稻壳儿春秋广告/盗版必究        原创来源：http://chn.docer.com/works?userid=199329941#!/work_time"/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可以订阅多种不同的学术推送，订阅后会在主页显示</a:t>
              </a:r>
            </a:p>
          </p:txBody>
        </p:sp>
        <p:sp>
          <p:nvSpPr>
            <p:cNvPr id="17" name="稻壳儿春秋广告/盗版必究        原创来源：http://chn.docer.com/works?userid=199329941#!/work_time"/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1270334"/>
            <a:ext cx="13447159" cy="7873666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4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订阅推送</a:t>
              </a:r>
            </a:p>
          </p:txBody>
        </p:sp>
        <p:sp>
          <p:nvSpPr>
            <p:cNvPr id="5" name="稻壳儿春秋广告/盗版必究        原创来源：http://chn.docer.com/works?userid=199329941#!/work_time"/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可以订阅多种不同的学术推送，订阅后会在主页显示</a:t>
              </a:r>
            </a:p>
          </p:txBody>
        </p:sp>
        <p:sp>
          <p:nvSpPr>
            <p:cNvPr id="6" name="稻壳儿春秋广告/盗版必究        原创来源：http://chn.docer.com/works?userid=199329941#!/work_time"/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 bwMode="auto">
          <a:xfrm>
            <a:off x="1748965" y="1905000"/>
            <a:ext cx="9840409" cy="7239002"/>
            <a:chOff x="499533" y="1525838"/>
            <a:chExt cx="7906790" cy="5817752"/>
          </a:xfrm>
        </p:grpSpPr>
        <p:sp>
          <p:nvSpPr>
            <p:cNvPr id="8" name="文本框 23"/>
            <p:cNvSpPr txBox="1">
              <a:spLocks noChangeArrowheads="1"/>
            </p:cNvSpPr>
            <p:nvPr/>
          </p:nvSpPr>
          <p:spPr bwMode="auto">
            <a:xfrm>
              <a:off x="499533" y="2558627"/>
              <a:ext cx="7452190" cy="4784963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5" dirty="0"/>
            </a:p>
          </p:txBody>
        </p:sp>
        <p:sp>
          <p:nvSpPr>
            <p:cNvPr id="9" name="矩形标注"/>
            <p:cNvSpPr/>
            <p:nvPr/>
          </p:nvSpPr>
          <p:spPr>
            <a:xfrm>
              <a:off x="6237371" y="1525838"/>
              <a:ext cx="2168952" cy="841582"/>
            </a:xfrm>
            <a:prstGeom prst="wedgeRectCallout">
              <a:avLst>
                <a:gd name="adj1" fmla="val -42128"/>
                <a:gd name="adj2" fmla="val 76617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首页显示我的订阅</a:t>
              </a:r>
              <a:endPara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并且实时更新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292600" y="4419600"/>
            <a:ext cx="7683500" cy="1104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ctr">
              <a:lnSpc>
                <a:spcPct val="94000"/>
              </a:lnSpc>
            </a:pPr>
            <a:r>
              <a:rPr lang="en-US" sz="7000" b="1" spc="567">
                <a:solidFill>
                  <a:srgbClr val="000000"/>
                </a:solidFill>
                <a:latin typeface="黑体" panose="02010609060101010101" pitchFamily="49" charset="-122"/>
              </a:rPr>
              <a:t>THANK YOU</a:t>
            </a:r>
          </a:p>
          <a:p>
            <a:pPr algn="ctr">
              <a:lnSpc>
                <a:spcPct val="94000"/>
              </a:lnSpc>
            </a:pPr>
            <a:endParaRPr lang="en-US" sz="7000" b="1" spc="567">
              <a:solidFill>
                <a:srgbClr val="000000"/>
              </a:solidFill>
              <a:latin typeface="黑体" panose="02010609060101010101" pitchFamily="49" charset="-122"/>
            </a:endParaRPr>
          </a:p>
        </p:txBody>
      </p:sp>
      <p:pic>
        <p:nvPicPr>
          <p:cNvPr id="6" name="图片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3352800"/>
            <a:ext cx="898385" cy="89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1828800"/>
            <a:ext cx="14794148" cy="7261893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 bwMode="auto">
          <a:xfrm>
            <a:off x="2336800" y="1787487"/>
            <a:ext cx="5943600" cy="2065355"/>
            <a:chOff x="1529726" y="2380420"/>
            <a:chExt cx="5399471" cy="1876659"/>
          </a:xfrm>
        </p:grpSpPr>
        <p:sp>
          <p:nvSpPr>
            <p:cNvPr id="9" name="文本框 23"/>
            <p:cNvSpPr txBox="1">
              <a:spLocks noChangeArrowheads="1"/>
            </p:cNvSpPr>
            <p:nvPr/>
          </p:nvSpPr>
          <p:spPr bwMode="auto">
            <a:xfrm>
              <a:off x="1529726" y="2380420"/>
              <a:ext cx="1938272" cy="383396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5"/>
            </a:p>
          </p:txBody>
        </p:sp>
        <p:sp>
          <p:nvSpPr>
            <p:cNvPr id="10" name="矩形标注"/>
            <p:cNvSpPr/>
            <p:nvPr/>
          </p:nvSpPr>
          <p:spPr>
            <a:xfrm>
              <a:off x="2983430" y="3456531"/>
              <a:ext cx="3945767" cy="800548"/>
            </a:xfrm>
            <a:prstGeom prst="wedgeRectCallout">
              <a:avLst>
                <a:gd name="adj1" fmla="val -38693"/>
                <a:gd name="adj2" fmla="val -121571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655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搜索栏输入 </a:t>
              </a:r>
              <a:r>
                <a:rPr lang="en-US" altLang="zh-CN" sz="2655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x.cnki.net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0" y="286082"/>
            <a:ext cx="8407400" cy="933118"/>
            <a:chOff x="0" y="286082"/>
            <a:chExt cx="8407400" cy="933118"/>
          </a:xfrm>
        </p:grpSpPr>
        <p:sp>
          <p:nvSpPr>
            <p:cNvPr id="12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打开知网研学</a:t>
              </a:r>
            </a:p>
          </p:txBody>
        </p:sp>
        <p:sp>
          <p:nvSpPr>
            <p:cNvPr id="13" name="稻壳儿春秋广告/盗版必究        原创来源：http://chn.docer.com/works?userid=199329941#!/work_time"/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方法②：搜索栏输入 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x.cnki.net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稻壳儿春秋广告/盗版必究        原创来源：http://chn.docer.com/works?userid=199329941#!/work_time"/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01600" y="229781"/>
            <a:ext cx="8407400" cy="958049"/>
            <a:chOff x="0" y="286082"/>
            <a:chExt cx="8407400" cy="958049"/>
          </a:xfrm>
        </p:grpSpPr>
        <p:sp>
          <p:nvSpPr>
            <p:cNvPr id="3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登录</a:t>
              </a:r>
              <a:r>
                <a:rPr lang="en-US" altLang="zh-CN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注册</a:t>
              </a:r>
            </a:p>
          </p:txBody>
        </p:sp>
        <p:sp>
          <p:nvSpPr>
            <p:cNvPr id="4" name="稻壳儿春秋广告/盗版必究        原创来源：http://chn.docer.com/works?userid=199329941#!/work_time"/>
            <p:cNvSpPr txBox="1"/>
            <p:nvPr/>
          </p:nvSpPr>
          <p:spPr>
            <a:xfrm>
              <a:off x="431800" y="752641"/>
              <a:ext cx="7975600" cy="49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 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点击右上角“登录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注册”，根据提示进行注册</a:t>
              </a:r>
            </a:p>
          </p:txBody>
        </p:sp>
        <p:sp>
          <p:nvSpPr>
            <p:cNvPr id="5" name="稻壳儿春秋广告/盗版必究        原创来源：http://chn.docer.com/works?userid=199329941#!/work_time"/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872" y="2429814"/>
            <a:ext cx="11277601" cy="58403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343" y="1664365"/>
            <a:ext cx="3714386" cy="3226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组合 7"/>
          <p:cNvGrpSpPr/>
          <p:nvPr/>
        </p:nvGrpSpPr>
        <p:grpSpPr bwMode="auto">
          <a:xfrm>
            <a:off x="11650528" y="1078137"/>
            <a:ext cx="4394944" cy="1930096"/>
            <a:chOff x="5629684" y="1490624"/>
            <a:chExt cx="3992593" cy="1753757"/>
          </a:xfrm>
        </p:grpSpPr>
        <p:sp>
          <p:nvSpPr>
            <p:cNvPr id="9" name="文本框 23"/>
            <p:cNvSpPr txBox="1">
              <a:spLocks noChangeArrowheads="1"/>
            </p:cNvSpPr>
            <p:nvPr/>
          </p:nvSpPr>
          <p:spPr bwMode="auto">
            <a:xfrm>
              <a:off x="8307021" y="2759714"/>
              <a:ext cx="1315256" cy="484667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5" dirty="0"/>
            </a:p>
          </p:txBody>
        </p:sp>
        <p:sp>
          <p:nvSpPr>
            <p:cNvPr id="10" name="矩形标注"/>
            <p:cNvSpPr/>
            <p:nvPr/>
          </p:nvSpPr>
          <p:spPr>
            <a:xfrm>
              <a:off x="5629684" y="1490624"/>
              <a:ext cx="3184304" cy="800548"/>
            </a:xfrm>
            <a:prstGeom prst="wedgeRectCallout">
              <a:avLst>
                <a:gd name="adj1" fmla="val 35020"/>
                <a:gd name="adj2" fmla="val 86002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655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点击“登录</a:t>
              </a:r>
              <a:r>
                <a:rPr lang="en-US" altLang="zh-CN" sz="2655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/</a:t>
              </a:r>
              <a:r>
                <a:rPr lang="zh-CN" altLang="en-US" sz="2655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注册”</a:t>
              </a:r>
              <a:endParaRPr lang="en-US" altLang="zh-CN" sz="2655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 bwMode="auto">
          <a:xfrm>
            <a:off x="1245302" y="1980965"/>
            <a:ext cx="6058918" cy="1027268"/>
            <a:chOff x="8215281" y="2801876"/>
            <a:chExt cx="9344390" cy="1584634"/>
          </a:xfrm>
        </p:grpSpPr>
        <p:sp>
          <p:nvSpPr>
            <p:cNvPr id="13" name="文本框 23"/>
            <p:cNvSpPr txBox="1">
              <a:spLocks noChangeArrowheads="1"/>
            </p:cNvSpPr>
            <p:nvPr/>
          </p:nvSpPr>
          <p:spPr bwMode="auto">
            <a:xfrm>
              <a:off x="8215281" y="3214653"/>
              <a:ext cx="4856400" cy="1171857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5" dirty="0"/>
            </a:p>
          </p:txBody>
        </p:sp>
        <p:sp>
          <p:nvSpPr>
            <p:cNvPr id="14" name="矩形标注"/>
            <p:cNvSpPr/>
            <p:nvPr/>
          </p:nvSpPr>
          <p:spPr>
            <a:xfrm>
              <a:off x="13435968" y="2801876"/>
              <a:ext cx="4123703" cy="692381"/>
            </a:xfrm>
            <a:prstGeom prst="wedgeRectCallout">
              <a:avLst>
                <a:gd name="adj1" fmla="val -40162"/>
                <a:gd name="adj2" fmla="val 107021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输入账号密码登录</a:t>
              </a:r>
              <a:endParaRPr lang="en-US" altLang="zh-CN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 bwMode="auto">
          <a:xfrm>
            <a:off x="3022599" y="4343401"/>
            <a:ext cx="4114800" cy="753067"/>
            <a:chOff x="9506391" y="2679917"/>
            <a:chExt cx="4275981" cy="1161659"/>
          </a:xfrm>
        </p:grpSpPr>
        <p:sp>
          <p:nvSpPr>
            <p:cNvPr id="16" name="文本框 23"/>
            <p:cNvSpPr txBox="1">
              <a:spLocks noChangeArrowheads="1"/>
            </p:cNvSpPr>
            <p:nvPr/>
          </p:nvSpPr>
          <p:spPr bwMode="auto">
            <a:xfrm>
              <a:off x="9506391" y="2965165"/>
              <a:ext cx="822532" cy="329165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5" dirty="0"/>
            </a:p>
          </p:txBody>
        </p:sp>
        <p:sp>
          <p:nvSpPr>
            <p:cNvPr id="17" name="矩形标注"/>
            <p:cNvSpPr/>
            <p:nvPr/>
          </p:nvSpPr>
          <p:spPr>
            <a:xfrm>
              <a:off x="11497979" y="2679917"/>
              <a:ext cx="2284393" cy="1161659"/>
            </a:xfrm>
            <a:prstGeom prst="wedgeRectCallout">
              <a:avLst>
                <a:gd name="adj1" fmla="val -87019"/>
                <a:gd name="adj2" fmla="val -22390"/>
              </a:avLst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新用户点击</a:t>
              </a:r>
              <a:endParaRPr lang="en-US" altLang="zh-CN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“注册新用户”</a:t>
              </a:r>
              <a:endParaRPr lang="en-US" altLang="zh-CN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630" y="5284713"/>
            <a:ext cx="3714386" cy="3240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9" name="组合 18"/>
          <p:cNvGrpSpPr/>
          <p:nvPr/>
        </p:nvGrpSpPr>
        <p:grpSpPr bwMode="auto">
          <a:xfrm>
            <a:off x="1245302" y="5892931"/>
            <a:ext cx="7453084" cy="1090730"/>
            <a:chOff x="8036782" y="2103466"/>
            <a:chExt cx="10395650" cy="1171856"/>
          </a:xfrm>
        </p:grpSpPr>
        <p:sp>
          <p:nvSpPr>
            <p:cNvPr id="20" name="文本框 23"/>
            <p:cNvSpPr txBox="1">
              <a:spLocks noChangeArrowheads="1"/>
            </p:cNvSpPr>
            <p:nvPr/>
          </p:nvSpPr>
          <p:spPr bwMode="auto">
            <a:xfrm>
              <a:off x="8036782" y="2103466"/>
              <a:ext cx="4285835" cy="1171856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5" dirty="0"/>
            </a:p>
          </p:txBody>
        </p:sp>
        <p:sp>
          <p:nvSpPr>
            <p:cNvPr id="21" name="矩形标注"/>
            <p:cNvSpPr/>
            <p:nvPr/>
          </p:nvSpPr>
          <p:spPr>
            <a:xfrm>
              <a:off x="13251564" y="2278604"/>
              <a:ext cx="5180868" cy="692381"/>
            </a:xfrm>
            <a:prstGeom prst="wedgeRectCallout">
              <a:avLst>
                <a:gd name="adj1" fmla="val -62516"/>
                <a:gd name="adj2" fmla="val 20939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通过手机号和验证码进行注册</a:t>
              </a:r>
              <a:endParaRPr lang="en-US" altLang="zh-CN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101600" y="229781"/>
            <a:ext cx="9982200" cy="1320126"/>
            <a:chOff x="0" y="286082"/>
            <a:chExt cx="9982200" cy="1320126"/>
          </a:xfrm>
        </p:grpSpPr>
        <p:sp>
          <p:nvSpPr>
            <p:cNvPr id="14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绑定资源账号</a:t>
              </a:r>
            </a:p>
          </p:txBody>
        </p:sp>
        <p:sp>
          <p:nvSpPr>
            <p:cNvPr id="15" name="稻壳儿春秋广告/盗版必究        原创来源：http://chn.docer.com/works?userid=199329941#!/work_time"/>
            <p:cNvSpPr txBox="1"/>
            <p:nvPr/>
          </p:nvSpPr>
          <p:spPr>
            <a:xfrm>
              <a:off x="431800" y="752641"/>
              <a:ext cx="9550400" cy="853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绑定资源账号可以浏览所有文献</a:t>
              </a:r>
              <a:endPara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第一步：点击右上角头像</a:t>
              </a:r>
            </a:p>
          </p:txBody>
        </p:sp>
        <p:sp>
          <p:nvSpPr>
            <p:cNvPr id="16" name="稻壳儿春秋广告/盗版必究        原创来源：http://chn.docer.com/works?userid=199329941#!/work_time"/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" y="2743200"/>
            <a:ext cx="16256000" cy="4818573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 bwMode="auto">
          <a:xfrm>
            <a:off x="9907638" y="1562832"/>
            <a:ext cx="4495800" cy="1713768"/>
            <a:chOff x="4021790" y="902696"/>
            <a:chExt cx="4084216" cy="1557193"/>
          </a:xfrm>
        </p:grpSpPr>
        <p:sp>
          <p:nvSpPr>
            <p:cNvPr id="19" name="文本框 23"/>
            <p:cNvSpPr txBox="1">
              <a:spLocks noChangeArrowheads="1"/>
            </p:cNvSpPr>
            <p:nvPr/>
          </p:nvSpPr>
          <p:spPr bwMode="auto">
            <a:xfrm>
              <a:off x="6790750" y="1975222"/>
              <a:ext cx="1315256" cy="484667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5" dirty="0"/>
            </a:p>
          </p:txBody>
        </p:sp>
        <p:sp>
          <p:nvSpPr>
            <p:cNvPr id="20" name="矩形标注"/>
            <p:cNvSpPr/>
            <p:nvPr/>
          </p:nvSpPr>
          <p:spPr>
            <a:xfrm>
              <a:off x="4021790" y="902696"/>
              <a:ext cx="3184304" cy="800548"/>
            </a:xfrm>
            <a:prstGeom prst="wedgeRectCallout">
              <a:avLst>
                <a:gd name="adj1" fmla="val 35020"/>
                <a:gd name="adj2" fmla="val 86002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655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第一步：点击头像</a:t>
              </a:r>
              <a:endParaRPr lang="en-US" altLang="zh-CN" sz="2655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3110" y="1379220"/>
            <a:ext cx="9669780" cy="6385560"/>
          </a:xfrm>
          <a:prstGeom prst="rect">
            <a:avLst/>
          </a:prstGeom>
        </p:spPr>
      </p:pic>
      <p:sp>
        <p:nvSpPr>
          <p:cNvPr id="7" name="矩形 15"/>
          <p:cNvSpPr>
            <a:spLocks noChangeArrowheads="1"/>
          </p:cNvSpPr>
          <p:nvPr/>
        </p:nvSpPr>
        <p:spPr bwMode="auto">
          <a:xfrm>
            <a:off x="2235835" y="6689090"/>
            <a:ext cx="2900680" cy="1353185"/>
          </a:xfrm>
          <a:prstGeom prst="wedgeRoundRectCallout">
            <a:avLst>
              <a:gd name="adj1" fmla="val 76844"/>
              <a:gd name="adj2" fmla="val 12112"/>
              <a:gd name="adj3" fmla="val 16667"/>
            </a:avLst>
          </a:prstGeom>
          <a:solidFill>
            <a:srgbClr val="FF99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ct val="30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000" b="1" noProof="1">
                <a:solidFill>
                  <a:prstClr val="white"/>
                </a:solidFill>
                <a:ea typeface="微软雅黑" panose="020B0503020204020204" pitchFamily="34" charset="-122"/>
              </a:rPr>
              <a:t>输入专属口令</a:t>
            </a:r>
            <a:r>
              <a:rPr lang="zh-CN" altLang="en-US" sz="2000" b="1" u="sng" noProof="1">
                <a:solidFill>
                  <a:srgbClr val="FF0000"/>
                </a:solidFill>
                <a:ea typeface="微软雅黑" panose="020B0503020204020204" pitchFamily="34" charset="-122"/>
              </a:rPr>
              <a:t>XIPK77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-101600" y="229781"/>
            <a:ext cx="9982200" cy="1320126"/>
            <a:chOff x="0" y="286082"/>
            <a:chExt cx="9982200" cy="1320126"/>
          </a:xfrm>
        </p:grpSpPr>
        <p:sp>
          <p:nvSpPr>
            <p:cNvPr id="18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绑定资源账号</a:t>
              </a:r>
            </a:p>
          </p:txBody>
        </p:sp>
        <p:sp>
          <p:nvSpPr>
            <p:cNvPr id="19" name="稻壳儿春秋广告/盗版必究        原创来源：http://chn.docer.com/works?userid=199329941#!/work_time"/>
            <p:cNvSpPr txBox="1"/>
            <p:nvPr/>
          </p:nvSpPr>
          <p:spPr>
            <a:xfrm>
              <a:off x="431800" y="752641"/>
              <a:ext cx="9550400" cy="853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绑定资源账号可以浏览所有文献</a:t>
              </a:r>
              <a:endPara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第二步：根据自身类型选择绑定方式</a:t>
              </a:r>
            </a:p>
          </p:txBody>
        </p:sp>
        <p:sp>
          <p:nvSpPr>
            <p:cNvPr id="20" name="稻壳儿春秋广告/盗版必究        原创来源：http://chn.docer.com/works?userid=199329941#!/work_time"/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矩形标注"/>
          <p:cNvSpPr/>
          <p:nvPr/>
        </p:nvSpPr>
        <p:spPr>
          <a:xfrm>
            <a:off x="438785" y="2240915"/>
            <a:ext cx="2447290" cy="1237615"/>
          </a:xfrm>
          <a:prstGeom prst="wedgeRectCallout">
            <a:avLst>
              <a:gd name="adj1" fmla="val 41773"/>
              <a:gd name="adj2" fmla="val 73492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第二步：点击左侧</a:t>
            </a:r>
            <a:endParaRPr lang="en-US" altLang="zh-CN" sz="2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“关联机构</a:t>
            </a:r>
            <a:r>
              <a:rPr lang="en-US" altLang="zh-CN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/</a:t>
            </a:r>
            <a:r>
              <a:rPr lang="zh-CN" altLang="en-US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团队”</a:t>
            </a:r>
            <a:endParaRPr lang="en-US" altLang="zh-CN" sz="2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00000">
            <a:off x="5722091" y="1861292"/>
            <a:ext cx="4572000" cy="4572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719286" y="2667000"/>
            <a:ext cx="4577609" cy="1701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zh-CN" altLang="en-US" sz="6000" b="1" dirty="0">
                <a:solidFill>
                  <a:srgbClr val="556878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第二步</a:t>
            </a:r>
            <a:endParaRPr lang="en-US" altLang="zh-CN" sz="6000" b="1" dirty="0">
              <a:solidFill>
                <a:srgbClr val="556878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000" b="1" dirty="0">
                <a:solidFill>
                  <a:srgbClr val="556878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如何管理资源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329" y="2514600"/>
            <a:ext cx="3327400" cy="3327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9377" y="2590800"/>
            <a:ext cx="3327400" cy="33274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932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932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952</Words>
  <Application>Microsoft Office PowerPoint</Application>
  <PresentationFormat>自定义</PresentationFormat>
  <Paragraphs>181</Paragraphs>
  <Slides>42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53" baseType="lpstr">
      <vt:lpstr>Bebas Neue</vt:lpstr>
      <vt:lpstr>等线</vt:lpstr>
      <vt:lpstr>仿宋_GB2312</vt:lpstr>
      <vt:lpstr>黑体</vt:lpstr>
      <vt:lpstr>华文中宋</vt:lpstr>
      <vt:lpstr>宋体</vt:lpstr>
      <vt:lpstr>微软雅黑</vt:lpstr>
      <vt:lpstr>Arial</vt:lpstr>
      <vt:lpstr>Calibri</vt:lpstr>
      <vt:lpstr>Wingdings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yms</dc:creator>
  <cp:lastModifiedBy>Windows 用户</cp:lastModifiedBy>
  <cp:revision>28</cp:revision>
  <dcterms:created xsi:type="dcterms:W3CDTF">2019-06-06T09:50:00Z</dcterms:created>
  <dcterms:modified xsi:type="dcterms:W3CDTF">2021-01-08T02:10:27Z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2052-11.1.0.10228</vt:lpwstr>
  </property>
</Properties>
</file>